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75" r:id="rId4"/>
    <p:sldId id="257" r:id="rId5"/>
    <p:sldId id="258" r:id="rId6"/>
    <p:sldId id="259" r:id="rId7"/>
    <p:sldId id="273" r:id="rId8"/>
    <p:sldId id="274" r:id="rId9"/>
    <p:sldId id="267" r:id="rId10"/>
    <p:sldId id="260" r:id="rId11"/>
    <p:sldId id="261" r:id="rId12"/>
    <p:sldId id="262" r:id="rId13"/>
    <p:sldId id="263" r:id="rId14"/>
    <p:sldId id="264" r:id="rId15"/>
    <p:sldId id="265" r:id="rId16"/>
    <p:sldId id="268" r:id="rId17"/>
    <p:sldId id="271" r:id="rId18"/>
    <p:sldId id="269" r:id="rId19"/>
    <p:sldId id="270" r:id="rId20"/>
    <p:sldId id="272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48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298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28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40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63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37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00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33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33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409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13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056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147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24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79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91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1FA88C-BB31-4EA8-AAD4-6EAE2B225E6E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6FDC59-4AFE-4090-A67D-870B14DB03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53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147" y="1501208"/>
            <a:ext cx="9144000" cy="1423586"/>
          </a:xfrm>
        </p:spPr>
        <p:txBody>
          <a:bodyPr>
            <a:normAutofit/>
          </a:bodyPr>
          <a:lstStyle/>
          <a:p>
            <a:r>
              <a:rPr lang="hr-HR" sz="4000" dirty="0" smtClean="0"/>
              <a:t>Every pupil is important – special education in Finland and in Europe</a:t>
            </a:r>
            <a:endParaRPr lang="hr-H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194" y="2569804"/>
            <a:ext cx="10470791" cy="3895389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pPr algn="just"/>
            <a:r>
              <a:rPr lang="hr-HR" sz="3000" dirty="0" smtClean="0"/>
              <a:t>                                       Joensuu (5. – 9. svibnja, 2018.)</a:t>
            </a:r>
          </a:p>
          <a:p>
            <a:pPr algn="just"/>
            <a:r>
              <a:rPr lang="hr-HR" sz="3000" dirty="0"/>
              <a:t> </a:t>
            </a:r>
            <a:r>
              <a:rPr lang="hr-HR" sz="3000" dirty="0" smtClean="0"/>
              <a:t>                               </a:t>
            </a:r>
          </a:p>
          <a:p>
            <a:endParaRPr lang="hr-HR" sz="3000" dirty="0"/>
          </a:p>
          <a:p>
            <a:pPr algn="r"/>
            <a:endParaRPr lang="hr-HR" sz="2500" dirty="0" smtClean="0"/>
          </a:p>
          <a:p>
            <a:pPr algn="r"/>
            <a:r>
              <a:rPr lang="hr-HR" sz="2500" dirty="0" smtClean="0"/>
              <a:t>Organizator tečaja: eduKarjala</a:t>
            </a:r>
          </a:p>
          <a:p>
            <a:pPr algn="r"/>
            <a:endParaRPr lang="hr-HR" sz="2500" dirty="0"/>
          </a:p>
          <a:p>
            <a:pPr algn="r"/>
            <a:r>
              <a:rPr lang="hr-HR" sz="2500" dirty="0" smtClean="0"/>
              <a:t>Karla Kovač, mag.rehab.educ.</a:t>
            </a:r>
          </a:p>
          <a:p>
            <a:pPr algn="r"/>
            <a:endParaRPr lang="hr-HR" sz="2500" dirty="0" smtClean="0"/>
          </a:p>
          <a:p>
            <a:pPr algn="r"/>
            <a:endParaRPr lang="hr-HR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36" y="3656209"/>
            <a:ext cx="4688177" cy="2962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251091"/>
            <a:ext cx="2717443" cy="776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91" y="251091"/>
            <a:ext cx="2089060" cy="1005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9" y="3108253"/>
            <a:ext cx="1668406" cy="15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1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218" y="527297"/>
            <a:ext cx="10018713" cy="1163391"/>
          </a:xfrm>
        </p:spPr>
        <p:txBody>
          <a:bodyPr>
            <a:normAutofit/>
          </a:bodyPr>
          <a:lstStyle/>
          <a:p>
            <a:r>
              <a:rPr lang="hr-HR" sz="3500" dirty="0" smtClean="0"/>
              <a:t>Posjet osnovnoj školi Mutala</a:t>
            </a:r>
            <a:endParaRPr lang="hr-HR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24" y="1690688"/>
            <a:ext cx="8081761" cy="4525786"/>
          </a:xfrm>
        </p:spPr>
      </p:pic>
    </p:spTree>
    <p:extLst>
      <p:ext uri="{BB962C8B-B14F-4D97-AF65-F5344CB8AC3E}">
        <p14:creationId xmlns:p14="http://schemas.microsoft.com/office/powerpoint/2010/main" val="28670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/>
          <a:stretch/>
        </p:blipFill>
        <p:spPr>
          <a:xfrm>
            <a:off x="288970" y="220192"/>
            <a:ext cx="4063141" cy="28482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b="16797"/>
          <a:stretch/>
        </p:blipFill>
        <p:spPr>
          <a:xfrm>
            <a:off x="2634203" y="3213346"/>
            <a:ext cx="3435816" cy="3461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2" y="916088"/>
            <a:ext cx="5460643" cy="40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 b="14391"/>
          <a:stretch/>
        </p:blipFill>
        <p:spPr>
          <a:xfrm>
            <a:off x="346681" y="365125"/>
            <a:ext cx="3263503" cy="33613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41873"/>
          <a:stretch/>
        </p:blipFill>
        <p:spPr>
          <a:xfrm>
            <a:off x="4272577" y="2045818"/>
            <a:ext cx="3261575" cy="3567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5"/>
          <a:stretch/>
        </p:blipFill>
        <p:spPr>
          <a:xfrm>
            <a:off x="8441980" y="193183"/>
            <a:ext cx="3403339" cy="3533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17099"/>
          <a:stretch/>
        </p:blipFill>
        <p:spPr>
          <a:xfrm>
            <a:off x="8687416" y="2938221"/>
            <a:ext cx="2666384" cy="36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6"/>
          <a:stretch/>
        </p:blipFill>
        <p:spPr>
          <a:xfrm>
            <a:off x="284449" y="324085"/>
            <a:ext cx="4105141" cy="4653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62" y="324085"/>
            <a:ext cx="2733540" cy="3644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" b="12961"/>
          <a:stretch/>
        </p:blipFill>
        <p:spPr>
          <a:xfrm>
            <a:off x="2935293" y="3318182"/>
            <a:ext cx="2873079" cy="305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6"/>
          <a:stretch/>
        </p:blipFill>
        <p:spPr>
          <a:xfrm>
            <a:off x="8893454" y="2798271"/>
            <a:ext cx="3081271" cy="35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625138" y="106015"/>
            <a:ext cx="3006704" cy="30879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2" b="12271"/>
          <a:stretch/>
        </p:blipFill>
        <p:spPr>
          <a:xfrm>
            <a:off x="523473" y="3453069"/>
            <a:ext cx="3430341" cy="3116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/>
          <a:stretch/>
        </p:blipFill>
        <p:spPr>
          <a:xfrm>
            <a:off x="4436621" y="365125"/>
            <a:ext cx="3378172" cy="3709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42" y="1690688"/>
            <a:ext cx="2975020" cy="39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8"/>
          <a:stretch/>
        </p:blipFill>
        <p:spPr>
          <a:xfrm>
            <a:off x="536191" y="200588"/>
            <a:ext cx="3288834" cy="298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45325"/>
            <a:ext cx="2530698" cy="3374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"/>
          <a:stretch/>
        </p:blipFill>
        <p:spPr>
          <a:xfrm>
            <a:off x="4631832" y="957683"/>
            <a:ext cx="3717599" cy="47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317" y="1178123"/>
            <a:ext cx="3003998" cy="4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4" y="365124"/>
            <a:ext cx="4280506" cy="5707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02" y="365124"/>
            <a:ext cx="2932997" cy="3910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16" y="304911"/>
            <a:ext cx="2978156" cy="397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5" b="23907"/>
          <a:stretch/>
        </p:blipFill>
        <p:spPr>
          <a:xfrm>
            <a:off x="7158467" y="3749233"/>
            <a:ext cx="3313032" cy="27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97" y="349799"/>
            <a:ext cx="4129825" cy="30973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0" y="365125"/>
            <a:ext cx="4109390" cy="3082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9"/>
          <a:stretch/>
        </p:blipFill>
        <p:spPr>
          <a:xfrm>
            <a:off x="3243329" y="3657598"/>
            <a:ext cx="4084750" cy="30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01" y="35462"/>
            <a:ext cx="10018713" cy="1179444"/>
          </a:xfrm>
        </p:spPr>
        <p:txBody>
          <a:bodyPr>
            <a:normAutofit/>
          </a:bodyPr>
          <a:lstStyle/>
          <a:p>
            <a:pPr algn="ctr"/>
            <a:r>
              <a:rPr lang="hr-HR" sz="3000" dirty="0" smtClean="0"/>
              <a:t>Zanimljivosti</a:t>
            </a:r>
            <a:endParaRPr lang="hr-HR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2" y="1258955"/>
            <a:ext cx="4589112" cy="34418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40" y="2413539"/>
            <a:ext cx="3036563" cy="404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9"/>
          <a:stretch/>
        </p:blipFill>
        <p:spPr>
          <a:xfrm>
            <a:off x="5236175" y="2014294"/>
            <a:ext cx="3437224" cy="32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5751960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endParaRPr lang="hr-HR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9950" r="327" b="18967"/>
          <a:stretch/>
        </p:blipFill>
        <p:spPr>
          <a:xfrm>
            <a:off x="723407" y="387054"/>
            <a:ext cx="3160647" cy="2803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7" y="3819558"/>
            <a:ext cx="3666186" cy="2444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8" y="753986"/>
            <a:ext cx="3022241" cy="2266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42" y="338284"/>
            <a:ext cx="2323563" cy="3098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35" y="3300983"/>
            <a:ext cx="2606386" cy="3475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9"/>
          <a:stretch/>
        </p:blipFill>
        <p:spPr>
          <a:xfrm>
            <a:off x="8562304" y="3819558"/>
            <a:ext cx="2791496" cy="269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/>
          <a:stretch/>
        </p:blipFill>
        <p:spPr>
          <a:xfrm>
            <a:off x="2745315" y="365125"/>
            <a:ext cx="5780499" cy="60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42" y="273676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hr-HR" sz="3500" dirty="0" smtClean="0"/>
              <a:t>Hvala na pažnji!</a:t>
            </a:r>
            <a:endParaRPr lang="hr-HR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69068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4119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01" y="363829"/>
            <a:ext cx="10018713" cy="911180"/>
          </a:xfrm>
        </p:spPr>
        <p:txBody>
          <a:bodyPr/>
          <a:lstStyle/>
          <a:p>
            <a:r>
              <a:rPr lang="hr-HR" dirty="0" smtClean="0"/>
              <a:t>Ciljevi  seminara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75009"/>
            <a:ext cx="10018713" cy="4893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Steći saznanja o funkcioniranju finskog obrazovnog sustava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Upoznati načine rada u području inkluzivnog obrazovanja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Upoznati različite sustave podrške i pedagoške postupke 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Steći uvid u istraživanja o osobama s teškoćama u razvoju „University of Eastern Finland”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Razmijeniti iskustva sa sudionicima iz različitih europskih zemalja</a:t>
            </a:r>
          </a:p>
        </p:txBody>
      </p:sp>
    </p:spTree>
    <p:extLst>
      <p:ext uri="{BB962C8B-B14F-4D97-AF65-F5344CB8AC3E}">
        <p14:creationId xmlns:p14="http://schemas.microsoft.com/office/powerpoint/2010/main" val="26598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672" y="472270"/>
            <a:ext cx="10018713" cy="1752599"/>
          </a:xfrm>
        </p:spPr>
        <p:txBody>
          <a:bodyPr>
            <a:normAutofit/>
          </a:bodyPr>
          <a:lstStyle/>
          <a:p>
            <a:r>
              <a:rPr lang="hr-HR" sz="3500" dirty="0" smtClean="0"/>
              <a:t>Predavanja i radionice:</a:t>
            </a:r>
            <a:endParaRPr lang="hr-HR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479" y="2224869"/>
            <a:ext cx="9039896" cy="40085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Finski obrazovni sustav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Posebna podrška u finskim školama i izrada plana za svakog učenika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Disleksija i teškoće učenja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Dan u finskoj školi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Psihološka podrška u školama za učenika u gradu Joensuu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24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85" y="2798483"/>
            <a:ext cx="4918656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500" dirty="0" smtClean="0"/>
              <a:t>Obrazovni sustav u Finskoj</a:t>
            </a:r>
            <a:endParaRPr lang="hr-HR" sz="35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"/>
          <a:stretch/>
        </p:blipFill>
        <p:spPr>
          <a:xfrm>
            <a:off x="5460641" y="193183"/>
            <a:ext cx="5306097" cy="6515212"/>
          </a:xfrm>
        </p:spPr>
      </p:pic>
    </p:spTree>
    <p:extLst>
      <p:ext uri="{BB962C8B-B14F-4D97-AF65-F5344CB8AC3E}">
        <p14:creationId xmlns:p14="http://schemas.microsoft.com/office/powerpoint/2010/main" val="879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367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Glavne karakteristike finskog obrazovnog sustava:</a:t>
            </a:r>
            <a:br>
              <a:rPr lang="hr-HR" sz="3000" dirty="0" smtClean="0"/>
            </a:br>
            <a:endParaRPr lang="hr-H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26902"/>
            <a:ext cx="9785797" cy="54670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Razredna nastava traje 6 godina, a predmetna 3 godine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„Open education”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Ujednačenost škola - svakom djetetu omogućeno je gotovo isto obrazovanje u osnovnoj školi 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 manjoj mjeri je važno što se uči nego je bitno kako se uči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Besplatno osnovno obrazovanje (udžbenici, prijevoz, obroci, materijali...)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Kvaliteta sustava i razvijenost podrške i pomoći za svako dijete u društvu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Skoro svi učenici s teškoćama uključeni u redovnu osnovnu školu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IOOP-i za svakog učenika</a:t>
            </a:r>
          </a:p>
          <a:p>
            <a:pPr>
              <a:lnSpc>
                <a:spcPct val="150000"/>
              </a:lnSpc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2158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631" y="579549"/>
            <a:ext cx="9799749" cy="56360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U školske projekte uključena cijela zajednica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Više rada u grupama, nastava u dvorištu škole..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Sobe za opuštanje i odmor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Više vremena za igru, gotovo nimalo domaće zadaće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Učenik ponavlja dio razreda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Tijekom osnovne i srednje škole pišu jedan standardizirani test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Svakoj osobi, mlađoj od 29 godina, omogućeno je školovanje ili privremeni posao, ako je osoba nezaposlena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35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750" y="695460"/>
            <a:ext cx="10515600" cy="563605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Ocijene od 4 do 10</a:t>
            </a:r>
          </a:p>
          <a:p>
            <a:pPr marL="0" indent="0">
              <a:buNone/>
            </a:pPr>
            <a:r>
              <a:rPr lang="hr-HR" dirty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Od 1. do 4. razreda – opisno ocjenjivanje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Ocijene 9 i 10 – isticanje u zalaganju, načinu rada i rezultatima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Ocijena 8 – osnovna ocijena prema kojoj se određuju kriteriji i standardi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Ocijene 6 i 7 – podsjetnik na to da bi učenik trebao učiniti dodatne napore kako bi postigao potreban standard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Ocijena 5 – krajnje upozorenje učeniku da treba nešto promijeniti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Ocijena 4 – nezadovoljavajući rezultati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56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87" y="218941"/>
            <a:ext cx="10018713" cy="1305058"/>
          </a:xfrm>
        </p:spPr>
        <p:txBody>
          <a:bodyPr>
            <a:normAutofit/>
          </a:bodyPr>
          <a:lstStyle/>
          <a:p>
            <a:r>
              <a:rPr lang="hr-HR" sz="3500" dirty="0" smtClean="0"/>
              <a:t>Vrste podrške koje se pružaju svim učenicima:</a:t>
            </a:r>
            <a:endParaRPr lang="hr-HR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822371"/>
              </p:ext>
            </p:extLst>
          </p:nvPr>
        </p:nvGraphicFramePr>
        <p:xfrm>
          <a:off x="1086643" y="1374553"/>
          <a:ext cx="10515600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200"/>
                <a:gridCol w="3505200"/>
                <a:gridCol w="3505200"/>
              </a:tblGrid>
              <a:tr h="319949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Opća podrška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Pojačana podrška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Posebna podrška</a:t>
                      </a:r>
                      <a:endParaRPr lang="hr-HR" dirty="0"/>
                    </a:p>
                  </a:txBody>
                  <a:tcPr/>
                </a:tc>
              </a:tr>
              <a:tr h="3392341">
                <a:tc>
                  <a:txBody>
                    <a:bodyPr/>
                    <a:lstStyle/>
                    <a:p>
                      <a:r>
                        <a:rPr lang="hr-HR" dirty="0" smtClean="0"/>
                        <a:t>Privremena, za sve učenike </a:t>
                      </a:r>
                    </a:p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Za</a:t>
                      </a:r>
                      <a:r>
                        <a:rPr lang="hr-HR" baseline="0" dirty="0" smtClean="0"/>
                        <a:t> učenike s lakšim teškoćama u razvoju kojima nije potrebna stalna podrška</a:t>
                      </a:r>
                    </a:p>
                    <a:p>
                      <a:endParaRPr lang="hr-HR" baseline="0" dirty="0" smtClean="0"/>
                    </a:p>
                    <a:p>
                      <a:r>
                        <a:rPr lang="hr-HR" baseline="0" dirty="0" smtClean="0"/>
                        <a:t>Provodi ju učitelj/nastavnik u suradnji sa stručnom službom škole</a:t>
                      </a:r>
                    </a:p>
                    <a:p>
                      <a:endParaRPr lang="hr-HR" baseline="0" dirty="0" smtClean="0"/>
                    </a:p>
                    <a:p>
                      <a:r>
                        <a:rPr lang="hr-HR" baseline="0" dirty="0" smtClean="0"/>
                        <a:t>Dodatni satovi predmeta u kojem učenik treba podršku</a:t>
                      </a:r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Česta, za učenike s većim teškoćama u razvoju koji nastavu djelomično slušaju u posebnim odjelima redovnih osnovnih škola</a:t>
                      </a:r>
                    </a:p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Provodi ju special education teacher u</a:t>
                      </a:r>
                      <a:r>
                        <a:rPr lang="hr-HR" baseline="0" dirty="0" smtClean="0"/>
                        <a:t> suradnji s nastavnikom i stručnom službom</a:t>
                      </a:r>
                    </a:p>
                    <a:p>
                      <a:endParaRPr lang="hr-HR" baseline="0" dirty="0" smtClean="0"/>
                    </a:p>
                    <a:p>
                      <a:r>
                        <a:rPr lang="hr-HR" baseline="0" dirty="0" smtClean="0"/>
                        <a:t>Piše osobni plan učenja 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Stalna, za učenike koji nastavu pohađaju u posebnim školama za učenike s teškoćama</a:t>
                      </a:r>
                    </a:p>
                    <a:p>
                      <a:endParaRPr lang="pl-PL" dirty="0" smtClean="0"/>
                    </a:p>
                    <a:p>
                      <a:r>
                        <a:rPr lang="hr-HR" dirty="0" smtClean="0"/>
                        <a:t>Provodi ju special class teacher </a:t>
                      </a:r>
                    </a:p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Piše individualizirani plan učenja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397913"/>
            <a:ext cx="1051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 smtClean="0"/>
              <a:t>2 nastavnika u razredu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U</a:t>
            </a:r>
            <a:r>
              <a:rPr lang="hr-HR" sz="2600" dirty="0" smtClean="0"/>
              <a:t>vijek se uvažava što učenik želi iako se roditelj ponekad ne slaže</a:t>
            </a:r>
          </a:p>
          <a:p>
            <a:endParaRPr lang="hr-HR" sz="2500" dirty="0"/>
          </a:p>
        </p:txBody>
      </p:sp>
    </p:spTree>
    <p:extLst>
      <p:ext uri="{BB962C8B-B14F-4D97-AF65-F5344CB8AC3E}">
        <p14:creationId xmlns:p14="http://schemas.microsoft.com/office/powerpoint/2010/main" val="1765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157</TotalTime>
  <Words>474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Corbel</vt:lpstr>
      <vt:lpstr>Parallax</vt:lpstr>
      <vt:lpstr>Every pupil is important – special education in Finland and in Europe</vt:lpstr>
      <vt:lpstr>PowerPoint Presentation</vt:lpstr>
      <vt:lpstr>Ciljevi  seminara</vt:lpstr>
      <vt:lpstr>Predavanja i radionice:</vt:lpstr>
      <vt:lpstr>Obrazovni sustav u Finskoj</vt:lpstr>
      <vt:lpstr>Glavne karakteristike finskog obrazovnog sustava: </vt:lpstr>
      <vt:lpstr>PowerPoint Presentation</vt:lpstr>
      <vt:lpstr>PowerPoint Presentation</vt:lpstr>
      <vt:lpstr>Vrste podrške koje se pružaju svim učenicima:</vt:lpstr>
      <vt:lpstr>Posjet osnovnoj školi Mutala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Zanimljivosti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pupil is important – special education in Finland and in Europe</dc:title>
  <dc:creator>Karla</dc:creator>
  <cp:lastModifiedBy>Karla</cp:lastModifiedBy>
  <cp:revision>23</cp:revision>
  <dcterms:created xsi:type="dcterms:W3CDTF">2018-09-10T06:42:09Z</dcterms:created>
  <dcterms:modified xsi:type="dcterms:W3CDTF">2018-10-03T13:47:12Z</dcterms:modified>
</cp:coreProperties>
</file>