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3" r:id="rId5"/>
    <p:sldId id="264" r:id="rId6"/>
    <p:sldId id="256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85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6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77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6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68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00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156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19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42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97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4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B0E9-03F0-43A2-B389-35F6053F9809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A8C9-E130-41AB-B73D-2D32E38943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14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c4okwgb3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95953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337006" y="319660"/>
            <a:ext cx="3452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800" dirty="0">
                <a:hlinkClick r:id="rId3"/>
              </a:rPr>
              <a:t>Nadopuni</a:t>
            </a:r>
            <a:r>
              <a:rPr lang="hr-HR" sz="2800" dirty="0"/>
              <a:t> do broja 10.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84" y="2022384"/>
            <a:ext cx="4835616" cy="48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4133" cy="573889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007393" y="3064515"/>
            <a:ext cx="367953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2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Zbrajanje</a:t>
            </a:r>
          </a:p>
          <a:p>
            <a:pPr algn="ctr"/>
            <a:r>
              <a:rPr lang="hr-HR" sz="72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(8 + 3)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49514" r="60932" b="19634"/>
          <a:stretch/>
        </p:blipFill>
        <p:spPr>
          <a:xfrm flipH="1">
            <a:off x="10295128" y="5350527"/>
            <a:ext cx="1896872" cy="1672936"/>
          </a:xfrm>
          <a:prstGeom prst="rect">
            <a:avLst/>
          </a:prstGeom>
        </p:spPr>
      </p:pic>
      <p:pic>
        <p:nvPicPr>
          <p:cNvPr id="7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79" y="82138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99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29"/>
          <p:cNvSpPr>
            <a:spLocks noChangeArrowheads="1"/>
          </p:cNvSpPr>
          <p:nvPr/>
        </p:nvSpPr>
        <p:spPr bwMode="auto">
          <a:xfrm>
            <a:off x="866721" y="2341476"/>
            <a:ext cx="219600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4400" dirty="0"/>
              <a:t>8 + 3 =</a:t>
            </a:r>
            <a:endParaRPr lang="hr-HR" altLang="sr-Latn-RS" sz="44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689239" y="3056671"/>
            <a:ext cx="311239" cy="6122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73970" y="3056671"/>
            <a:ext cx="409982" cy="677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Rectangle 35"/>
          <p:cNvSpPr>
            <a:spLocks noChangeArrowheads="1"/>
          </p:cNvSpPr>
          <p:nvPr/>
        </p:nvSpPr>
        <p:spPr bwMode="auto">
          <a:xfrm>
            <a:off x="1368217" y="3583767"/>
            <a:ext cx="1584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4400" dirty="0">
                <a:solidFill>
                  <a:srgbClr val="FF0000"/>
                </a:solidFill>
              </a:rPr>
              <a:t>2  i  1</a:t>
            </a:r>
            <a:endParaRPr lang="hr-HR" altLang="sr-Latn-RS" sz="4400" dirty="0">
              <a:solidFill>
                <a:srgbClr val="FF0000"/>
              </a:solidFill>
            </a:endParaRPr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95953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Naslov 1"/>
          <p:cNvSpPr txBox="1">
            <a:spLocks/>
          </p:cNvSpPr>
          <p:nvPr/>
        </p:nvSpPr>
        <p:spPr>
          <a:xfrm>
            <a:off x="173572" y="1016978"/>
            <a:ext cx="9577333" cy="12302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endParaRPr lang="hr-HR" sz="4000" b="1" dirty="0"/>
          </a:p>
          <a:p>
            <a:pPr algn="l">
              <a:lnSpc>
                <a:spcPct val="120000"/>
              </a:lnSpc>
            </a:pPr>
            <a:r>
              <a:rPr lang="hr-HR" sz="4000" b="1" dirty="0">
                <a:solidFill>
                  <a:srgbClr val="00B050"/>
                </a:solidFill>
              </a:rPr>
              <a:t>Mama je na stol stavila 8 kolača, a tata 3.</a:t>
            </a:r>
          </a:p>
          <a:p>
            <a:pPr algn="l">
              <a:lnSpc>
                <a:spcPct val="120000"/>
              </a:lnSpc>
            </a:pPr>
            <a:r>
              <a:rPr lang="hr-HR" sz="4000" b="1" dirty="0">
                <a:solidFill>
                  <a:srgbClr val="00B050"/>
                </a:solidFill>
              </a:rPr>
              <a:t>Koliko je kolača na stolu?</a:t>
            </a:r>
          </a:p>
          <a:p>
            <a:pPr algn="l">
              <a:lnSpc>
                <a:spcPct val="120000"/>
              </a:lnSpc>
            </a:pPr>
            <a:endParaRPr lang="hr-HR" sz="3200" b="1" dirty="0"/>
          </a:p>
        </p:txBody>
      </p:sp>
      <p:sp>
        <p:nvSpPr>
          <p:cNvPr id="42" name="Pravokutnik 41"/>
          <p:cNvSpPr/>
          <p:nvPr/>
        </p:nvSpPr>
        <p:spPr>
          <a:xfrm>
            <a:off x="4510889" y="3077946"/>
            <a:ext cx="365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2. Zbroji do desetice.</a:t>
            </a:r>
          </a:p>
        </p:txBody>
      </p:sp>
      <p:sp>
        <p:nvSpPr>
          <p:cNvPr id="65" name="Pravokutnik 64"/>
          <p:cNvSpPr/>
          <p:nvPr/>
        </p:nvSpPr>
        <p:spPr>
          <a:xfrm>
            <a:off x="8539366" y="2530046"/>
            <a:ext cx="3211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3. Pribroji ostatak.</a:t>
            </a:r>
          </a:p>
        </p:txBody>
      </p:sp>
      <p:sp>
        <p:nvSpPr>
          <p:cNvPr id="68" name="Pravokutnik 67"/>
          <p:cNvSpPr/>
          <p:nvPr/>
        </p:nvSpPr>
        <p:spPr>
          <a:xfrm>
            <a:off x="330468" y="4229197"/>
            <a:ext cx="3989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/>
              <a:t>1. Rastavi 2. pribrojnik.</a:t>
            </a:r>
          </a:p>
        </p:txBody>
      </p:sp>
      <p:sp>
        <p:nvSpPr>
          <p:cNvPr id="47" name="Pravokutnik 46"/>
          <p:cNvSpPr/>
          <p:nvPr/>
        </p:nvSpPr>
        <p:spPr>
          <a:xfrm>
            <a:off x="2718405" y="2364731"/>
            <a:ext cx="2903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8 + 2 + 1 =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ravokutnik 47"/>
          <p:cNvSpPr/>
          <p:nvPr/>
        </p:nvSpPr>
        <p:spPr>
          <a:xfrm>
            <a:off x="5625213" y="2360533"/>
            <a:ext cx="3201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10 + 1 = </a:t>
            </a:r>
            <a:r>
              <a:rPr lang="sr-Latn-CS" altLang="sr-Latn-R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0" t="53565"/>
          <a:stretch/>
        </p:blipFill>
        <p:spPr>
          <a:xfrm>
            <a:off x="5919015" y="5767150"/>
            <a:ext cx="3670434" cy="1055708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 b="42632"/>
          <a:stretch/>
        </p:blipFill>
        <p:spPr>
          <a:xfrm>
            <a:off x="8923412" y="5494318"/>
            <a:ext cx="1244715" cy="125140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15" y="4041514"/>
            <a:ext cx="3967762" cy="1853628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t="53183" r="17611" b="382"/>
          <a:stretch/>
        </p:blipFill>
        <p:spPr>
          <a:xfrm>
            <a:off x="9176530" y="4966464"/>
            <a:ext cx="2930743" cy="1055708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 b="42632"/>
          <a:stretch/>
        </p:blipFill>
        <p:spPr>
          <a:xfrm>
            <a:off x="10292379" y="5494318"/>
            <a:ext cx="1071638" cy="1251400"/>
          </a:xfrm>
          <a:prstGeom prst="rect">
            <a:avLst/>
          </a:prstGeom>
        </p:spPr>
      </p:pic>
      <p:sp>
        <p:nvSpPr>
          <p:cNvPr id="26" name="Pravokutnik 25"/>
          <p:cNvSpPr/>
          <p:nvPr/>
        </p:nvSpPr>
        <p:spPr>
          <a:xfrm>
            <a:off x="174240" y="5075766"/>
            <a:ext cx="3029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srgbClr val="00B050"/>
                </a:solidFill>
              </a:rPr>
              <a:t>Račun: 8 + 3 = 11</a:t>
            </a:r>
          </a:p>
        </p:txBody>
      </p:sp>
      <p:sp>
        <p:nvSpPr>
          <p:cNvPr id="27" name="Pravokutnik 26"/>
          <p:cNvSpPr/>
          <p:nvPr/>
        </p:nvSpPr>
        <p:spPr>
          <a:xfrm>
            <a:off x="168070" y="5716147"/>
            <a:ext cx="5344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B050"/>
                </a:solidFill>
              </a:rPr>
              <a:t>Odgovor: Na stolu je 11 kolača.</a:t>
            </a:r>
          </a:p>
        </p:txBody>
      </p:sp>
    </p:spTree>
    <p:extLst>
      <p:ext uri="{BB962C8B-B14F-4D97-AF65-F5344CB8AC3E}">
        <p14:creationId xmlns:p14="http://schemas.microsoft.com/office/powerpoint/2010/main" val="13874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  <p:bldP spid="42" grpId="0"/>
      <p:bldP spid="65" grpId="0"/>
      <p:bldP spid="68" grpId="0"/>
      <p:bldP spid="47" grpId="0"/>
      <p:bldP spid="48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1930116" y="1154891"/>
            <a:ext cx="219600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4400" dirty="0"/>
              <a:t>8 + 3 =</a:t>
            </a:r>
            <a:endParaRPr lang="hr-HR" altLang="sr-Latn-RS" sz="4400" dirty="0"/>
          </a:p>
        </p:txBody>
      </p:sp>
      <p:cxnSp>
        <p:nvCxnSpPr>
          <p:cNvPr id="5" name="Straight Arrow Connector 31"/>
          <p:cNvCxnSpPr/>
          <p:nvPr/>
        </p:nvCxnSpPr>
        <p:spPr>
          <a:xfrm flipH="1">
            <a:off x="2754341" y="1871420"/>
            <a:ext cx="311239" cy="6122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2"/>
          <p:cNvCxnSpPr/>
          <p:nvPr/>
        </p:nvCxnSpPr>
        <p:spPr>
          <a:xfrm>
            <a:off x="3239072" y="1871420"/>
            <a:ext cx="409982" cy="677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2588172" y="2385096"/>
            <a:ext cx="1584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4400" dirty="0">
                <a:solidFill>
                  <a:srgbClr val="FF0000"/>
                </a:solidFill>
              </a:rPr>
              <a:t>2 i 1</a:t>
            </a:r>
            <a:endParaRPr lang="hr-HR" altLang="sr-Latn-RS" sz="4400" dirty="0">
              <a:solidFill>
                <a:srgbClr val="FF0000"/>
              </a:solidFill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195112" y="233353"/>
            <a:ext cx="5118457" cy="12302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hr-HR" sz="3600" b="1" dirty="0"/>
              <a:t>Pokušajmo još jednom!</a:t>
            </a:r>
          </a:p>
          <a:p>
            <a:pPr algn="l">
              <a:lnSpc>
                <a:spcPct val="120000"/>
              </a:lnSpc>
            </a:pPr>
            <a:endParaRPr lang="hr-HR" sz="3200" b="1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49514" r="60932" b="19634"/>
          <a:stretch/>
        </p:blipFill>
        <p:spPr>
          <a:xfrm flipH="1">
            <a:off x="10295128" y="5326675"/>
            <a:ext cx="1896872" cy="1672936"/>
          </a:xfrm>
          <a:prstGeom prst="rect">
            <a:avLst/>
          </a:prstGeom>
        </p:spPr>
      </p:pic>
      <p:sp>
        <p:nvSpPr>
          <p:cNvPr id="22" name="Zaobljeni pravokutni oblačić 21"/>
          <p:cNvSpPr/>
          <p:nvPr/>
        </p:nvSpPr>
        <p:spPr>
          <a:xfrm>
            <a:off x="8228174" y="4482192"/>
            <a:ext cx="2753545" cy="548469"/>
          </a:xfrm>
          <a:prstGeom prst="wedgeRoundRectCallout">
            <a:avLst>
              <a:gd name="adj1" fmla="val 38694"/>
              <a:gd name="adj2" fmla="val 979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rgbClr val="0070C0"/>
                </a:solidFill>
              </a:rPr>
              <a:t>I to je sva mudrost!</a:t>
            </a:r>
          </a:p>
        </p:txBody>
      </p:sp>
      <p:sp>
        <p:nvSpPr>
          <p:cNvPr id="24" name="Pravokutnik 23"/>
          <p:cNvSpPr/>
          <p:nvPr/>
        </p:nvSpPr>
        <p:spPr>
          <a:xfrm>
            <a:off x="3835210" y="1137143"/>
            <a:ext cx="2903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8 + 2 + 1 =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6648350" y="1120486"/>
            <a:ext cx="3159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10 + 1 = </a:t>
            </a:r>
            <a:r>
              <a:rPr lang="sr-Latn-CS" altLang="sr-Latn-R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287834" y="5624534"/>
            <a:ext cx="100514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VAŽNO!</a:t>
            </a:r>
            <a:br>
              <a:rPr lang="hr-HR" sz="3200" b="1" dirty="0"/>
            </a:br>
            <a:r>
              <a:rPr lang="hr-HR" sz="3200" b="1" dirty="0"/>
              <a:t>Pazi da 2. pribrojnik rastaviš tako da prvo dobiješ zbroj 10.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930116" y="3265411"/>
            <a:ext cx="219600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4400" dirty="0"/>
              <a:t>9 + 4 =</a:t>
            </a:r>
            <a:endParaRPr lang="hr-HR" altLang="sr-Latn-RS" sz="4400" dirty="0"/>
          </a:p>
        </p:txBody>
      </p:sp>
      <p:cxnSp>
        <p:nvCxnSpPr>
          <p:cNvPr id="28" name="Straight Arrow Connector 31"/>
          <p:cNvCxnSpPr/>
          <p:nvPr/>
        </p:nvCxnSpPr>
        <p:spPr>
          <a:xfrm flipH="1">
            <a:off x="2754340" y="3910816"/>
            <a:ext cx="311239" cy="6122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2"/>
          <p:cNvCxnSpPr/>
          <p:nvPr/>
        </p:nvCxnSpPr>
        <p:spPr>
          <a:xfrm>
            <a:off x="3185870" y="3916699"/>
            <a:ext cx="258193" cy="606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5"/>
          <p:cNvSpPr>
            <a:spLocks noChangeArrowheads="1"/>
          </p:cNvSpPr>
          <p:nvPr/>
        </p:nvSpPr>
        <p:spPr bwMode="auto">
          <a:xfrm>
            <a:off x="2455818" y="4495616"/>
            <a:ext cx="171668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4400" dirty="0">
                <a:solidFill>
                  <a:srgbClr val="FF0000"/>
                </a:solidFill>
              </a:rPr>
              <a:t>1 i 3</a:t>
            </a:r>
            <a:endParaRPr lang="hr-HR" altLang="sr-Latn-RS" sz="4400" dirty="0">
              <a:solidFill>
                <a:srgbClr val="FF0000"/>
              </a:solidFill>
            </a:endParaRPr>
          </a:p>
        </p:txBody>
      </p:sp>
      <p:sp>
        <p:nvSpPr>
          <p:cNvPr id="31" name="Pravokutnik 30"/>
          <p:cNvSpPr/>
          <p:nvPr/>
        </p:nvSpPr>
        <p:spPr>
          <a:xfrm>
            <a:off x="3835210" y="3247663"/>
            <a:ext cx="2903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9 + 1 + 3 =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ravokutnik 31"/>
          <p:cNvSpPr/>
          <p:nvPr/>
        </p:nvSpPr>
        <p:spPr>
          <a:xfrm>
            <a:off x="6648350" y="3231006"/>
            <a:ext cx="3201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10 + 3 = </a:t>
            </a:r>
            <a:r>
              <a:rPr lang="sr-Latn-CS" altLang="sr-Latn-R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95953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4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24" grpId="0"/>
      <p:bldP spid="25" grpId="0"/>
      <p:bldP spid="26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lika 7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t="-3450" r="14973" b="3450"/>
          <a:stretch/>
        </p:blipFill>
        <p:spPr>
          <a:xfrm>
            <a:off x="137160" y="3445059"/>
            <a:ext cx="12054840" cy="3412941"/>
          </a:xfrm>
          <a:prstGeom prst="rect">
            <a:avLst/>
          </a:prstGeom>
        </p:spPr>
      </p:pic>
      <p:sp>
        <p:nvSpPr>
          <p:cNvPr id="75" name="Naslov 1"/>
          <p:cNvSpPr txBox="1">
            <a:spLocks/>
          </p:cNvSpPr>
          <p:nvPr/>
        </p:nvSpPr>
        <p:spPr>
          <a:xfrm>
            <a:off x="213804" y="375881"/>
            <a:ext cx="7915212" cy="1151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hr-HR" sz="3600" b="1" dirty="0"/>
              <a:t>Ovako to izgleda na brojevnoj crti.</a:t>
            </a:r>
          </a:p>
          <a:p>
            <a:pPr algn="l">
              <a:lnSpc>
                <a:spcPct val="120000"/>
              </a:lnSpc>
            </a:pPr>
            <a:endParaRPr lang="hr-HR" sz="3200" b="1" dirty="0"/>
          </a:p>
        </p:txBody>
      </p:sp>
      <p:sp>
        <p:nvSpPr>
          <p:cNvPr id="76" name="Pravokutnik 75"/>
          <p:cNvSpPr/>
          <p:nvPr/>
        </p:nvSpPr>
        <p:spPr>
          <a:xfrm>
            <a:off x="4698455" y="5528533"/>
            <a:ext cx="9433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1943611" y="2206508"/>
            <a:ext cx="219600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 sz="4400" dirty="0"/>
              <a:t>8 + 3 =</a:t>
            </a:r>
            <a:endParaRPr lang="hr-HR" altLang="sr-Latn-RS" sz="4400" dirty="0"/>
          </a:p>
        </p:txBody>
      </p:sp>
      <p:sp>
        <p:nvSpPr>
          <p:cNvPr id="78" name="Pravokutnik 77"/>
          <p:cNvSpPr/>
          <p:nvPr/>
        </p:nvSpPr>
        <p:spPr>
          <a:xfrm>
            <a:off x="3819366" y="2206508"/>
            <a:ext cx="2903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8 + 2 + 1 =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Pravokutnik 78"/>
          <p:cNvSpPr/>
          <p:nvPr/>
        </p:nvSpPr>
        <p:spPr>
          <a:xfrm>
            <a:off x="6684065" y="2206508"/>
            <a:ext cx="3159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10 + 1 = </a:t>
            </a:r>
            <a:r>
              <a:rPr lang="sr-Latn-CS" altLang="sr-Latn-R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sr-Latn-CS" alt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Elipsa 79"/>
          <p:cNvSpPr/>
          <p:nvPr/>
        </p:nvSpPr>
        <p:spPr>
          <a:xfrm>
            <a:off x="5877628" y="4312358"/>
            <a:ext cx="473318" cy="6438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2" name="Slika 8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75" y="4208516"/>
            <a:ext cx="986959" cy="335375"/>
          </a:xfrm>
          <a:prstGeom prst="rect">
            <a:avLst/>
          </a:prstGeom>
        </p:spPr>
      </p:pic>
      <p:pic>
        <p:nvPicPr>
          <p:cNvPr id="83" name="Slika 8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95" y="4230238"/>
            <a:ext cx="882103" cy="299744"/>
          </a:xfrm>
          <a:prstGeom prst="rect">
            <a:avLst/>
          </a:prstGeom>
        </p:spPr>
      </p:pic>
      <p:pic>
        <p:nvPicPr>
          <p:cNvPr id="84" name="Slika 8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87" y="4208516"/>
            <a:ext cx="986959" cy="335375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3089228" y="4312357"/>
            <a:ext cx="473318" cy="6438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579" y="82138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jeni pravokutnik 15"/>
          <p:cNvSpPr/>
          <p:nvPr/>
        </p:nvSpPr>
        <p:spPr>
          <a:xfrm>
            <a:off x="4778398" y="2112264"/>
            <a:ext cx="1393802" cy="9458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Strelica zakrivljena dolje 1"/>
          <p:cNvSpPr/>
          <p:nvPr/>
        </p:nvSpPr>
        <p:spPr>
          <a:xfrm rot="21293685">
            <a:off x="3004652" y="1450247"/>
            <a:ext cx="2532726" cy="695120"/>
          </a:xfrm>
          <a:prstGeom prst="curvedDownArrow">
            <a:avLst>
              <a:gd name="adj1" fmla="val 747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14" grpId="0" animBg="1"/>
      <p:bldP spid="1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 txBox="1">
            <a:spLocks/>
          </p:cNvSpPr>
          <p:nvPr/>
        </p:nvSpPr>
        <p:spPr>
          <a:xfrm>
            <a:off x="218593" y="1321051"/>
            <a:ext cx="11082528" cy="506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hr-HR" sz="3200" b="1" dirty="0"/>
              <a:t>Promisli na koja dva broja treba rastaviti 2. pribrojnik u ovim zadatcima. Zadatke izračunaj.</a:t>
            </a:r>
          </a:p>
          <a:p>
            <a:pPr algn="l">
              <a:lnSpc>
                <a:spcPct val="120000"/>
              </a:lnSpc>
            </a:pPr>
            <a:endParaRPr lang="hr-HR" sz="3200" b="1" dirty="0"/>
          </a:p>
        </p:txBody>
      </p:sp>
      <p:sp>
        <p:nvSpPr>
          <p:cNvPr id="4" name="Pravokutnik 3"/>
          <p:cNvSpPr/>
          <p:nvPr/>
        </p:nvSpPr>
        <p:spPr>
          <a:xfrm>
            <a:off x="257394" y="1361909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9 + 7 =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57394" y="3072633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6 + 8 =</a:t>
            </a:r>
          </a:p>
        </p:txBody>
      </p:sp>
      <p:sp>
        <p:nvSpPr>
          <p:cNvPr id="6" name="Pravokutnik 5"/>
          <p:cNvSpPr/>
          <p:nvPr/>
        </p:nvSpPr>
        <p:spPr>
          <a:xfrm>
            <a:off x="6604274" y="1364386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7 + 6 =</a:t>
            </a:r>
          </a:p>
        </p:txBody>
      </p:sp>
      <p:sp>
        <p:nvSpPr>
          <p:cNvPr id="7" name="Pravokutnik 6"/>
          <p:cNvSpPr/>
          <p:nvPr/>
        </p:nvSpPr>
        <p:spPr>
          <a:xfrm>
            <a:off x="6595130" y="4775586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8 + 4 =</a:t>
            </a:r>
          </a:p>
        </p:txBody>
      </p:sp>
      <p:sp>
        <p:nvSpPr>
          <p:cNvPr id="8" name="Pravokutnik 7"/>
          <p:cNvSpPr/>
          <p:nvPr/>
        </p:nvSpPr>
        <p:spPr>
          <a:xfrm>
            <a:off x="6670161" y="307246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5 + 9 =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247945" y="4785304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5 + 6 =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1748157" y="1361163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9 + 1 + 6 =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7912191" y="1382264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7 + 3 + 3 =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7927374" y="4782882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8 + 2 + 2 =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7929640" y="3090585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5 + 5 + 4 =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1732129" y="4782882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5 + 5 + 1 =</a:t>
            </a:r>
          </a:p>
        </p:txBody>
      </p:sp>
      <p:sp>
        <p:nvSpPr>
          <p:cNvPr id="17" name="Pravokutnik 16"/>
          <p:cNvSpPr/>
          <p:nvPr/>
        </p:nvSpPr>
        <p:spPr>
          <a:xfrm>
            <a:off x="1705848" y="3084288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6 + 4 + 4 =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3761614" y="1368274"/>
            <a:ext cx="2230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10 + 6 = </a:t>
            </a:r>
            <a:r>
              <a:rPr lang="hr-HR" sz="3600" b="1" dirty="0">
                <a:solidFill>
                  <a:srgbClr val="C00000"/>
                </a:solidFill>
              </a:rPr>
              <a:t>16</a:t>
            </a:r>
          </a:p>
        </p:txBody>
      </p:sp>
      <p:sp>
        <p:nvSpPr>
          <p:cNvPr id="19" name="Pravokutnik 18"/>
          <p:cNvSpPr/>
          <p:nvPr/>
        </p:nvSpPr>
        <p:spPr>
          <a:xfrm>
            <a:off x="9961902" y="1375530"/>
            <a:ext cx="2230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10 + 3 =</a:t>
            </a:r>
            <a:r>
              <a:rPr lang="hr-HR" sz="3600" b="1" dirty="0">
                <a:solidFill>
                  <a:srgbClr val="C00000"/>
                </a:solidFill>
              </a:rPr>
              <a:t> 13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3749901" y="3084288"/>
            <a:ext cx="2230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10 + 4 =</a:t>
            </a:r>
            <a:r>
              <a:rPr lang="hr-HR" sz="3600" b="1" dirty="0">
                <a:solidFill>
                  <a:srgbClr val="C00000"/>
                </a:solidFill>
              </a:rPr>
              <a:t> 14</a:t>
            </a:r>
          </a:p>
        </p:txBody>
      </p:sp>
      <p:sp>
        <p:nvSpPr>
          <p:cNvPr id="21" name="Pravokutnik 20"/>
          <p:cNvSpPr/>
          <p:nvPr/>
        </p:nvSpPr>
        <p:spPr>
          <a:xfrm>
            <a:off x="9977085" y="4769334"/>
            <a:ext cx="21259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10 + 2 =</a:t>
            </a:r>
            <a:r>
              <a:rPr lang="hr-HR" sz="3600" b="1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3781464" y="4782882"/>
            <a:ext cx="2230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10 + 1 = </a:t>
            </a:r>
            <a:r>
              <a:rPr lang="hr-HR" sz="3600" b="1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23" name="Pravokutnik 22"/>
          <p:cNvSpPr/>
          <p:nvPr/>
        </p:nvSpPr>
        <p:spPr>
          <a:xfrm>
            <a:off x="9924987" y="3090585"/>
            <a:ext cx="2230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/>
              <a:t>10 + 4 = </a:t>
            </a:r>
            <a:r>
              <a:rPr lang="hr-HR" sz="3600" b="1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373" y="95953"/>
            <a:ext cx="596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ravokutnik 24"/>
          <p:cNvSpPr/>
          <p:nvPr/>
        </p:nvSpPr>
        <p:spPr>
          <a:xfrm>
            <a:off x="599903" y="2183456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1 i 6</a:t>
            </a:r>
          </a:p>
        </p:txBody>
      </p:sp>
      <p:sp>
        <p:nvSpPr>
          <p:cNvPr id="26" name="Pravokutnik 25"/>
          <p:cNvSpPr/>
          <p:nvPr/>
        </p:nvSpPr>
        <p:spPr>
          <a:xfrm>
            <a:off x="613377" y="3931756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4 i 4</a:t>
            </a:r>
          </a:p>
        </p:txBody>
      </p:sp>
      <p:sp>
        <p:nvSpPr>
          <p:cNvPr id="27" name="Pravokutnik 26"/>
          <p:cNvSpPr/>
          <p:nvPr/>
        </p:nvSpPr>
        <p:spPr>
          <a:xfrm>
            <a:off x="6942694" y="2210385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3 i 3</a:t>
            </a:r>
          </a:p>
        </p:txBody>
      </p:sp>
      <p:sp>
        <p:nvSpPr>
          <p:cNvPr id="28" name="Pravokutnik 27"/>
          <p:cNvSpPr/>
          <p:nvPr/>
        </p:nvSpPr>
        <p:spPr>
          <a:xfrm>
            <a:off x="670620" y="5623366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5 i 1</a:t>
            </a:r>
          </a:p>
        </p:txBody>
      </p:sp>
      <p:sp>
        <p:nvSpPr>
          <p:cNvPr id="29" name="Pravokutnik 28"/>
          <p:cNvSpPr/>
          <p:nvPr/>
        </p:nvSpPr>
        <p:spPr>
          <a:xfrm>
            <a:off x="7037506" y="3935917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5 i 4</a:t>
            </a:r>
          </a:p>
        </p:txBody>
      </p:sp>
      <p:sp>
        <p:nvSpPr>
          <p:cNvPr id="30" name="Pravokutnik 29"/>
          <p:cNvSpPr/>
          <p:nvPr/>
        </p:nvSpPr>
        <p:spPr>
          <a:xfrm>
            <a:off x="6942694" y="5623366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b="1" dirty="0">
                <a:solidFill>
                  <a:srgbClr val="C00000"/>
                </a:solidFill>
              </a:rPr>
              <a:t>2 i 2</a:t>
            </a:r>
          </a:p>
        </p:txBody>
      </p:sp>
      <p:cxnSp>
        <p:nvCxnSpPr>
          <p:cNvPr id="31" name="Straight Arrow Connector 31"/>
          <p:cNvCxnSpPr/>
          <p:nvPr/>
        </p:nvCxnSpPr>
        <p:spPr>
          <a:xfrm flipH="1">
            <a:off x="859865" y="1894932"/>
            <a:ext cx="180464" cy="3774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2"/>
          <p:cNvCxnSpPr/>
          <p:nvPr/>
        </p:nvCxnSpPr>
        <p:spPr>
          <a:xfrm>
            <a:off x="1213819" y="1894932"/>
            <a:ext cx="180411" cy="3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1"/>
          <p:cNvCxnSpPr/>
          <p:nvPr/>
        </p:nvCxnSpPr>
        <p:spPr>
          <a:xfrm flipH="1">
            <a:off x="7206525" y="1904076"/>
            <a:ext cx="180464" cy="3774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2"/>
          <p:cNvCxnSpPr/>
          <p:nvPr/>
        </p:nvCxnSpPr>
        <p:spPr>
          <a:xfrm>
            <a:off x="7560479" y="1904076"/>
            <a:ext cx="180411" cy="3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1"/>
          <p:cNvCxnSpPr/>
          <p:nvPr/>
        </p:nvCxnSpPr>
        <p:spPr>
          <a:xfrm flipH="1">
            <a:off x="865464" y="3596837"/>
            <a:ext cx="180464" cy="3774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2"/>
          <p:cNvCxnSpPr/>
          <p:nvPr/>
        </p:nvCxnSpPr>
        <p:spPr>
          <a:xfrm>
            <a:off x="1219418" y="3596837"/>
            <a:ext cx="180411" cy="3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1"/>
          <p:cNvCxnSpPr/>
          <p:nvPr/>
        </p:nvCxnSpPr>
        <p:spPr>
          <a:xfrm flipH="1">
            <a:off x="874030" y="5317415"/>
            <a:ext cx="180464" cy="3774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2"/>
          <p:cNvCxnSpPr/>
          <p:nvPr/>
        </p:nvCxnSpPr>
        <p:spPr>
          <a:xfrm>
            <a:off x="1207855" y="5326559"/>
            <a:ext cx="180411" cy="3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31"/>
          <p:cNvCxnSpPr/>
          <p:nvPr/>
        </p:nvCxnSpPr>
        <p:spPr>
          <a:xfrm flipH="1">
            <a:off x="7250445" y="3628836"/>
            <a:ext cx="180464" cy="3774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32"/>
          <p:cNvCxnSpPr/>
          <p:nvPr/>
        </p:nvCxnSpPr>
        <p:spPr>
          <a:xfrm>
            <a:off x="7604399" y="3628836"/>
            <a:ext cx="180411" cy="3683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1"/>
          <p:cNvCxnSpPr/>
          <p:nvPr/>
        </p:nvCxnSpPr>
        <p:spPr>
          <a:xfrm flipH="1">
            <a:off x="7209137" y="5317415"/>
            <a:ext cx="180464" cy="3774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32"/>
          <p:cNvCxnSpPr/>
          <p:nvPr/>
        </p:nvCxnSpPr>
        <p:spPr>
          <a:xfrm>
            <a:off x="7563091" y="5317415"/>
            <a:ext cx="150382" cy="3657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291</Words>
  <Application>Microsoft Office PowerPoint</Application>
  <PresentationFormat>Široki zaslon</PresentationFormat>
  <Paragraphs>56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Vlatka Benki Brkić</dc:creator>
  <cp:lastModifiedBy>Marija Kovač</cp:lastModifiedBy>
  <cp:revision>50</cp:revision>
  <dcterms:created xsi:type="dcterms:W3CDTF">2019-08-22T14:35:27Z</dcterms:created>
  <dcterms:modified xsi:type="dcterms:W3CDTF">2020-04-16T14:23:38Z</dcterms:modified>
</cp:coreProperties>
</file>