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2" r:id="rId4"/>
    <p:sldId id="263" r:id="rId5"/>
    <p:sldId id="264" r:id="rId6"/>
    <p:sldId id="256" r:id="rId7"/>
    <p:sldId id="265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92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385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667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877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462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868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100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156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419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420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997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444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FB0E9-03F0-43A2-B389-35F6053F9809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714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learningapps.org/display?v=peb6y54jj1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ChangeArrowheads="1"/>
          </p:cNvSpPr>
          <p:nvPr/>
        </p:nvSpPr>
        <p:spPr bwMode="auto">
          <a:xfrm>
            <a:off x="443956" y="282893"/>
            <a:ext cx="8208963" cy="867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r-Latn-CS" altLang="sr-Latn-RS" dirty="0"/>
          </a:p>
          <a:p>
            <a:pPr eaLnBrk="1" hangingPunct="1"/>
            <a:r>
              <a:rPr lang="sr-Latn-CS" altLang="sr-Latn-RS" sz="6000" dirty="0"/>
              <a:t>10  - 1 = 9</a:t>
            </a:r>
          </a:p>
          <a:p>
            <a:pPr eaLnBrk="1" hangingPunct="1"/>
            <a:r>
              <a:rPr lang="sr-Latn-CS" altLang="sr-Latn-RS" sz="6000" dirty="0"/>
              <a:t>10 - 6 = 4</a:t>
            </a:r>
          </a:p>
          <a:p>
            <a:pPr eaLnBrk="1" hangingPunct="1"/>
            <a:r>
              <a:rPr lang="sr-Latn-CS" altLang="sr-Latn-RS" sz="6000" dirty="0"/>
              <a:t>10 - 4 = 6</a:t>
            </a:r>
          </a:p>
          <a:p>
            <a:pPr eaLnBrk="1" hangingPunct="1"/>
            <a:r>
              <a:rPr lang="sr-Latn-CS" altLang="sr-Latn-RS" sz="6000" dirty="0"/>
              <a:t>10 - 3  = 7</a:t>
            </a:r>
          </a:p>
          <a:p>
            <a:pPr eaLnBrk="1" hangingPunct="1"/>
            <a:r>
              <a:rPr lang="sr-Latn-CS" altLang="sr-Latn-RS" sz="6000" dirty="0"/>
              <a:t>10 - 8  = 2</a:t>
            </a:r>
          </a:p>
          <a:p>
            <a:pPr eaLnBrk="1" hangingPunct="1"/>
            <a:r>
              <a:rPr lang="sr-Latn-CS" altLang="sr-Latn-RS" sz="6000" dirty="0"/>
              <a:t>10 - 9 = 1</a:t>
            </a:r>
          </a:p>
          <a:p>
            <a:pPr eaLnBrk="1" hangingPunct="1"/>
            <a:endParaRPr lang="sr-Latn-CS" altLang="sr-Latn-RS" sz="6000" dirty="0"/>
          </a:p>
          <a:p>
            <a:pPr eaLnBrk="1" hangingPunct="1"/>
            <a:endParaRPr lang="sr-Latn-CS" altLang="sr-Latn-RS" sz="6000" dirty="0"/>
          </a:p>
          <a:p>
            <a:pPr eaLnBrk="1" hangingPunct="1"/>
            <a:endParaRPr lang="sr-Latn-CS" altLang="sr-Latn-RS" sz="6000" dirty="0"/>
          </a:p>
        </p:txBody>
      </p:sp>
      <p:sp>
        <p:nvSpPr>
          <p:cNvPr id="22" name="Pentagon 21"/>
          <p:cNvSpPr/>
          <p:nvPr/>
        </p:nvSpPr>
        <p:spPr>
          <a:xfrm>
            <a:off x="3378469" y="3358504"/>
            <a:ext cx="3816350" cy="811234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potapši koljena</a:t>
            </a:r>
          </a:p>
        </p:txBody>
      </p:sp>
      <p:sp>
        <p:nvSpPr>
          <p:cNvPr id="23" name="Pentagon 22"/>
          <p:cNvSpPr/>
          <p:nvPr/>
        </p:nvSpPr>
        <p:spPr>
          <a:xfrm>
            <a:off x="3354977" y="1555751"/>
            <a:ext cx="2688772" cy="792162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pljesni</a:t>
            </a:r>
          </a:p>
        </p:txBody>
      </p:sp>
      <p:sp>
        <p:nvSpPr>
          <p:cNvPr id="24" name="Pentagon 23"/>
          <p:cNvSpPr/>
          <p:nvPr/>
        </p:nvSpPr>
        <p:spPr>
          <a:xfrm>
            <a:off x="3378469" y="2439836"/>
            <a:ext cx="2665280" cy="792162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pucketaj</a:t>
            </a:r>
          </a:p>
        </p:txBody>
      </p:sp>
      <p:sp>
        <p:nvSpPr>
          <p:cNvPr id="25" name="Pentagon 24"/>
          <p:cNvSpPr/>
          <p:nvPr/>
        </p:nvSpPr>
        <p:spPr>
          <a:xfrm>
            <a:off x="3354977" y="645803"/>
            <a:ext cx="2688772" cy="792162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čučni</a:t>
            </a:r>
          </a:p>
        </p:txBody>
      </p:sp>
      <p:sp>
        <p:nvSpPr>
          <p:cNvPr id="26" name="Pentagon 25"/>
          <p:cNvSpPr/>
          <p:nvPr/>
        </p:nvSpPr>
        <p:spPr>
          <a:xfrm>
            <a:off x="3387178" y="4296245"/>
            <a:ext cx="2656571" cy="792162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skoči</a:t>
            </a:r>
          </a:p>
        </p:txBody>
      </p:sp>
      <p:sp>
        <p:nvSpPr>
          <p:cNvPr id="27" name="Pentagon 26"/>
          <p:cNvSpPr/>
          <p:nvPr/>
        </p:nvSpPr>
        <p:spPr>
          <a:xfrm>
            <a:off x="3398521" y="5249946"/>
            <a:ext cx="3585754" cy="792162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vikni HURA!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" t="7827" r="5328" b="6744"/>
          <a:stretch/>
        </p:blipFill>
        <p:spPr>
          <a:xfrm>
            <a:off x="8438607" y="1352008"/>
            <a:ext cx="3726226" cy="5465647"/>
          </a:xfrm>
          <a:prstGeom prst="rect">
            <a:avLst/>
          </a:prstGeom>
        </p:spPr>
      </p:pic>
      <p:sp>
        <p:nvSpPr>
          <p:cNvPr id="11" name="Zaobljeni pravokutni oblačić 10"/>
          <p:cNvSpPr/>
          <p:nvPr/>
        </p:nvSpPr>
        <p:spPr>
          <a:xfrm>
            <a:off x="6453598" y="290848"/>
            <a:ext cx="3904205" cy="934653"/>
          </a:xfrm>
          <a:prstGeom prst="wedgeRoundRectCallout">
            <a:avLst>
              <a:gd name="adj1" fmla="val -356"/>
              <a:gd name="adj2" fmla="val 17947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rgbClr val="0070C0"/>
                </a:solidFill>
              </a:rPr>
              <a:t>Izračunaj i napravi ono što piše onoliko puta koliki je rezultat.</a:t>
            </a:r>
          </a:p>
        </p:txBody>
      </p:sp>
    </p:spTree>
    <p:extLst>
      <p:ext uri="{BB962C8B-B14F-4D97-AF65-F5344CB8AC3E}">
        <p14:creationId xmlns:p14="http://schemas.microsoft.com/office/powerpoint/2010/main" val="34231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4133" cy="5738894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5501806" y="3064515"/>
            <a:ext cx="469070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7200" b="0" cap="none" spc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Oduzimanje</a:t>
            </a:r>
          </a:p>
          <a:p>
            <a:pPr algn="ctr"/>
            <a:r>
              <a:rPr lang="hr-HR" sz="7200" b="0" cap="none" spc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(11 – 3)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4" t="49514" r="60932" b="19634"/>
          <a:stretch/>
        </p:blipFill>
        <p:spPr>
          <a:xfrm flipH="1">
            <a:off x="10295128" y="5350527"/>
            <a:ext cx="1896872" cy="1672936"/>
          </a:xfrm>
          <a:prstGeom prst="rect">
            <a:avLst/>
          </a:prstGeom>
        </p:spPr>
      </p:pic>
      <p:pic>
        <p:nvPicPr>
          <p:cNvPr id="7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579" y="82138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299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29"/>
          <p:cNvSpPr>
            <a:spLocks noChangeArrowheads="1"/>
          </p:cNvSpPr>
          <p:nvPr/>
        </p:nvSpPr>
        <p:spPr bwMode="auto">
          <a:xfrm>
            <a:off x="1879603" y="1180269"/>
            <a:ext cx="219600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4400" dirty="0"/>
              <a:t>11 - 3 =</a:t>
            </a:r>
            <a:endParaRPr lang="hr-HR" altLang="sr-Latn-RS" sz="4400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858681" y="1883378"/>
            <a:ext cx="311239" cy="6122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343412" y="1883378"/>
            <a:ext cx="409982" cy="6774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3" name="Rectangle 35"/>
          <p:cNvSpPr>
            <a:spLocks noChangeArrowheads="1"/>
          </p:cNvSpPr>
          <p:nvPr/>
        </p:nvSpPr>
        <p:spPr bwMode="auto">
          <a:xfrm>
            <a:off x="2537659" y="2410474"/>
            <a:ext cx="15843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4400" dirty="0">
                <a:solidFill>
                  <a:srgbClr val="FF0000"/>
                </a:solidFill>
              </a:rPr>
              <a:t>1  i  2</a:t>
            </a:r>
            <a:endParaRPr lang="hr-HR" altLang="sr-Latn-RS" sz="4400" dirty="0">
              <a:solidFill>
                <a:srgbClr val="FF0000"/>
              </a:solidFill>
            </a:endParaRPr>
          </a:p>
        </p:txBody>
      </p:sp>
      <p:pic>
        <p:nvPicPr>
          <p:cNvPr id="20" name="Slika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Naslov 1"/>
          <p:cNvSpPr txBox="1">
            <a:spLocks/>
          </p:cNvSpPr>
          <p:nvPr/>
        </p:nvSpPr>
        <p:spPr>
          <a:xfrm>
            <a:off x="150141" y="191318"/>
            <a:ext cx="3776745" cy="12302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hr-HR" sz="4000" b="1" dirty="0"/>
              <a:t>Promotri!</a:t>
            </a:r>
          </a:p>
          <a:p>
            <a:pPr algn="l">
              <a:lnSpc>
                <a:spcPct val="120000"/>
              </a:lnSpc>
            </a:pPr>
            <a:endParaRPr lang="hr-HR" sz="3200" b="1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7" t="80199" r="27814" b="4602"/>
          <a:stretch/>
        </p:blipFill>
        <p:spPr>
          <a:xfrm>
            <a:off x="3322999" y="4371236"/>
            <a:ext cx="5477691" cy="2563907"/>
          </a:xfrm>
          <a:prstGeom prst="rect">
            <a:avLst/>
          </a:prstGeom>
        </p:spPr>
      </p:pic>
      <p:sp>
        <p:nvSpPr>
          <p:cNvPr id="3" name="Elipsa 2"/>
          <p:cNvSpPr/>
          <p:nvPr/>
        </p:nvSpPr>
        <p:spPr>
          <a:xfrm>
            <a:off x="8304235" y="4309017"/>
            <a:ext cx="714102" cy="993298"/>
          </a:xfrm>
          <a:custGeom>
            <a:avLst/>
            <a:gdLst>
              <a:gd name="connsiteX0" fmla="*/ 0 w 1184365"/>
              <a:gd name="connsiteY0" fmla="*/ 674915 h 1349829"/>
              <a:gd name="connsiteX1" fmla="*/ 592183 w 1184365"/>
              <a:gd name="connsiteY1" fmla="*/ 0 h 1349829"/>
              <a:gd name="connsiteX2" fmla="*/ 1184366 w 1184365"/>
              <a:gd name="connsiteY2" fmla="*/ 674915 h 1349829"/>
              <a:gd name="connsiteX3" fmla="*/ 592183 w 1184365"/>
              <a:gd name="connsiteY3" fmla="*/ 1349830 h 1349829"/>
              <a:gd name="connsiteX4" fmla="*/ 0 w 1184365"/>
              <a:gd name="connsiteY4" fmla="*/ 674915 h 1349829"/>
              <a:gd name="connsiteX0" fmla="*/ 6 w 1184372"/>
              <a:gd name="connsiteY0" fmla="*/ 1005841 h 1680756"/>
              <a:gd name="connsiteX1" fmla="*/ 583481 w 1184372"/>
              <a:gd name="connsiteY1" fmla="*/ 0 h 1680756"/>
              <a:gd name="connsiteX2" fmla="*/ 1184372 w 1184372"/>
              <a:gd name="connsiteY2" fmla="*/ 1005841 h 1680756"/>
              <a:gd name="connsiteX3" fmla="*/ 592189 w 1184372"/>
              <a:gd name="connsiteY3" fmla="*/ 1680756 h 1680756"/>
              <a:gd name="connsiteX4" fmla="*/ 6 w 1184372"/>
              <a:gd name="connsiteY4" fmla="*/ 1005841 h 1680756"/>
              <a:gd name="connsiteX0" fmla="*/ 6 w 1184372"/>
              <a:gd name="connsiteY0" fmla="*/ 1005841 h 1593670"/>
              <a:gd name="connsiteX1" fmla="*/ 583481 w 1184372"/>
              <a:gd name="connsiteY1" fmla="*/ 0 h 1593670"/>
              <a:gd name="connsiteX2" fmla="*/ 1184372 w 1184372"/>
              <a:gd name="connsiteY2" fmla="*/ 1005841 h 1593670"/>
              <a:gd name="connsiteX3" fmla="*/ 592189 w 1184372"/>
              <a:gd name="connsiteY3" fmla="*/ 1593670 h 1593670"/>
              <a:gd name="connsiteX4" fmla="*/ 6 w 1184372"/>
              <a:gd name="connsiteY4" fmla="*/ 1005841 h 159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372" h="1593670">
                <a:moveTo>
                  <a:pt x="6" y="1005841"/>
                </a:moveTo>
                <a:cubicBezTo>
                  <a:pt x="-1445" y="740229"/>
                  <a:pt x="256427" y="0"/>
                  <a:pt x="583481" y="0"/>
                </a:cubicBezTo>
                <a:cubicBezTo>
                  <a:pt x="910535" y="0"/>
                  <a:pt x="1184372" y="633096"/>
                  <a:pt x="1184372" y="1005841"/>
                </a:cubicBezTo>
                <a:cubicBezTo>
                  <a:pt x="1184372" y="1378586"/>
                  <a:pt x="919243" y="1593670"/>
                  <a:pt x="592189" y="1593670"/>
                </a:cubicBezTo>
                <a:cubicBezTo>
                  <a:pt x="265135" y="1593670"/>
                  <a:pt x="1457" y="1271453"/>
                  <a:pt x="6" y="1005841"/>
                </a:cubicBezTo>
                <a:close/>
              </a:path>
            </a:pathLst>
          </a:custGeom>
          <a:solidFill>
            <a:srgbClr val="FFCC99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Elipsa 4"/>
          <p:cNvSpPr/>
          <p:nvPr/>
        </p:nvSpPr>
        <p:spPr>
          <a:xfrm>
            <a:off x="4993233" y="1251366"/>
            <a:ext cx="540000" cy="685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Strelica zakrivljena dolje 17"/>
          <p:cNvSpPr/>
          <p:nvPr/>
        </p:nvSpPr>
        <p:spPr>
          <a:xfrm flipH="1">
            <a:off x="2377440" y="784029"/>
            <a:ext cx="2931740" cy="444137"/>
          </a:xfrm>
          <a:prstGeom prst="curved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cxnSp>
        <p:nvCxnSpPr>
          <p:cNvPr id="34" name="Ravni poveznik 33"/>
          <p:cNvCxnSpPr/>
          <p:nvPr/>
        </p:nvCxnSpPr>
        <p:spPr>
          <a:xfrm flipH="1">
            <a:off x="8389650" y="4169362"/>
            <a:ext cx="514934" cy="130628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Pravokutnik 41"/>
          <p:cNvSpPr/>
          <p:nvPr/>
        </p:nvSpPr>
        <p:spPr>
          <a:xfrm>
            <a:off x="4960575" y="2322189"/>
            <a:ext cx="36507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/>
              <a:t>Oduzmi do desetice.</a:t>
            </a:r>
          </a:p>
        </p:txBody>
      </p:sp>
      <p:cxnSp>
        <p:nvCxnSpPr>
          <p:cNvPr id="58" name="Ravni poveznik 57"/>
          <p:cNvCxnSpPr/>
          <p:nvPr/>
        </p:nvCxnSpPr>
        <p:spPr>
          <a:xfrm flipH="1">
            <a:off x="7205198" y="4547538"/>
            <a:ext cx="400470" cy="85285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Ravni poveznik 58"/>
          <p:cNvCxnSpPr/>
          <p:nvPr/>
        </p:nvCxnSpPr>
        <p:spPr>
          <a:xfrm flipH="1">
            <a:off x="7470427" y="4973965"/>
            <a:ext cx="436639" cy="9582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Pravokutnik 64"/>
          <p:cNvSpPr/>
          <p:nvPr/>
        </p:nvSpPr>
        <p:spPr>
          <a:xfrm>
            <a:off x="9018337" y="1950206"/>
            <a:ext cx="2886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/>
              <a:t>Oduzmi ostatak.</a:t>
            </a:r>
          </a:p>
        </p:txBody>
      </p:sp>
      <p:sp>
        <p:nvSpPr>
          <p:cNvPr id="68" name="Pravokutnik 67"/>
          <p:cNvSpPr/>
          <p:nvPr/>
        </p:nvSpPr>
        <p:spPr>
          <a:xfrm>
            <a:off x="1499910" y="3055904"/>
            <a:ext cx="32415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/>
              <a:t>Rastavi umanjitelj.</a:t>
            </a:r>
          </a:p>
        </p:txBody>
      </p:sp>
      <p:sp>
        <p:nvSpPr>
          <p:cNvPr id="47" name="Pravokutnik 46"/>
          <p:cNvSpPr/>
          <p:nvPr/>
        </p:nvSpPr>
        <p:spPr>
          <a:xfrm>
            <a:off x="3926886" y="1162521"/>
            <a:ext cx="28903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11 - 1 - 2 =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Pravokutnik 47"/>
          <p:cNvSpPr/>
          <p:nvPr/>
        </p:nvSpPr>
        <p:spPr>
          <a:xfrm>
            <a:off x="6785947" y="1186610"/>
            <a:ext cx="27446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10 - 2 = </a:t>
            </a:r>
            <a:r>
              <a:rPr lang="sr-Latn-CS" altLang="sr-Latn-R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0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/>
      <p:bldP spid="5" grpId="0" animBg="1"/>
      <p:bldP spid="18" grpId="0" animBg="1"/>
      <p:bldP spid="42" grpId="0"/>
      <p:bldP spid="65" grpId="0"/>
      <p:bldP spid="68" grpId="0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ChangeArrowheads="1"/>
          </p:cNvSpPr>
          <p:nvPr/>
        </p:nvSpPr>
        <p:spPr bwMode="auto">
          <a:xfrm>
            <a:off x="1747236" y="1225989"/>
            <a:ext cx="219600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4400" dirty="0"/>
              <a:t>12 - 5 =</a:t>
            </a:r>
            <a:endParaRPr lang="hr-HR" altLang="sr-Latn-RS" sz="4400" dirty="0"/>
          </a:p>
        </p:txBody>
      </p:sp>
      <p:cxnSp>
        <p:nvCxnSpPr>
          <p:cNvPr id="5" name="Straight Arrow Connector 31"/>
          <p:cNvCxnSpPr/>
          <p:nvPr/>
        </p:nvCxnSpPr>
        <p:spPr>
          <a:xfrm flipH="1">
            <a:off x="2726314" y="1929098"/>
            <a:ext cx="311239" cy="6122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32"/>
          <p:cNvCxnSpPr/>
          <p:nvPr/>
        </p:nvCxnSpPr>
        <p:spPr>
          <a:xfrm>
            <a:off x="3211045" y="1929098"/>
            <a:ext cx="409982" cy="6774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2405292" y="2456194"/>
            <a:ext cx="15843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4400" dirty="0">
                <a:solidFill>
                  <a:srgbClr val="FF0000"/>
                </a:solidFill>
              </a:rPr>
              <a:t>2  i  3</a:t>
            </a:r>
            <a:endParaRPr lang="hr-HR" altLang="sr-Latn-RS" sz="4400" dirty="0">
              <a:solidFill>
                <a:srgbClr val="FF0000"/>
              </a:solidFill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58356" y="92416"/>
            <a:ext cx="5118457" cy="12302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hr-HR" sz="3600" b="1" dirty="0"/>
              <a:t>Pokušajmo još jednom!</a:t>
            </a:r>
          </a:p>
          <a:p>
            <a:pPr algn="l">
              <a:lnSpc>
                <a:spcPct val="120000"/>
              </a:lnSpc>
            </a:pPr>
            <a:endParaRPr lang="hr-HR" sz="3200" b="1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7" t="80199" r="27814" b="4602"/>
          <a:stretch/>
        </p:blipFill>
        <p:spPr>
          <a:xfrm>
            <a:off x="1508760" y="4385563"/>
            <a:ext cx="5477691" cy="2563907"/>
          </a:xfrm>
          <a:prstGeom prst="rect">
            <a:avLst/>
          </a:prstGeom>
        </p:spPr>
      </p:pic>
      <p:sp>
        <p:nvSpPr>
          <p:cNvPr id="10" name="Elipsa 2"/>
          <p:cNvSpPr/>
          <p:nvPr/>
        </p:nvSpPr>
        <p:spPr>
          <a:xfrm>
            <a:off x="6489996" y="4323344"/>
            <a:ext cx="714102" cy="993298"/>
          </a:xfrm>
          <a:custGeom>
            <a:avLst/>
            <a:gdLst>
              <a:gd name="connsiteX0" fmla="*/ 0 w 1184365"/>
              <a:gd name="connsiteY0" fmla="*/ 674915 h 1349829"/>
              <a:gd name="connsiteX1" fmla="*/ 592183 w 1184365"/>
              <a:gd name="connsiteY1" fmla="*/ 0 h 1349829"/>
              <a:gd name="connsiteX2" fmla="*/ 1184366 w 1184365"/>
              <a:gd name="connsiteY2" fmla="*/ 674915 h 1349829"/>
              <a:gd name="connsiteX3" fmla="*/ 592183 w 1184365"/>
              <a:gd name="connsiteY3" fmla="*/ 1349830 h 1349829"/>
              <a:gd name="connsiteX4" fmla="*/ 0 w 1184365"/>
              <a:gd name="connsiteY4" fmla="*/ 674915 h 1349829"/>
              <a:gd name="connsiteX0" fmla="*/ 6 w 1184372"/>
              <a:gd name="connsiteY0" fmla="*/ 1005841 h 1680756"/>
              <a:gd name="connsiteX1" fmla="*/ 583481 w 1184372"/>
              <a:gd name="connsiteY1" fmla="*/ 0 h 1680756"/>
              <a:gd name="connsiteX2" fmla="*/ 1184372 w 1184372"/>
              <a:gd name="connsiteY2" fmla="*/ 1005841 h 1680756"/>
              <a:gd name="connsiteX3" fmla="*/ 592189 w 1184372"/>
              <a:gd name="connsiteY3" fmla="*/ 1680756 h 1680756"/>
              <a:gd name="connsiteX4" fmla="*/ 6 w 1184372"/>
              <a:gd name="connsiteY4" fmla="*/ 1005841 h 1680756"/>
              <a:gd name="connsiteX0" fmla="*/ 6 w 1184372"/>
              <a:gd name="connsiteY0" fmla="*/ 1005841 h 1593670"/>
              <a:gd name="connsiteX1" fmla="*/ 583481 w 1184372"/>
              <a:gd name="connsiteY1" fmla="*/ 0 h 1593670"/>
              <a:gd name="connsiteX2" fmla="*/ 1184372 w 1184372"/>
              <a:gd name="connsiteY2" fmla="*/ 1005841 h 1593670"/>
              <a:gd name="connsiteX3" fmla="*/ 592189 w 1184372"/>
              <a:gd name="connsiteY3" fmla="*/ 1593670 h 1593670"/>
              <a:gd name="connsiteX4" fmla="*/ 6 w 1184372"/>
              <a:gd name="connsiteY4" fmla="*/ 1005841 h 159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372" h="1593670">
                <a:moveTo>
                  <a:pt x="6" y="1005841"/>
                </a:moveTo>
                <a:cubicBezTo>
                  <a:pt x="-1445" y="740229"/>
                  <a:pt x="256427" y="0"/>
                  <a:pt x="583481" y="0"/>
                </a:cubicBezTo>
                <a:cubicBezTo>
                  <a:pt x="910535" y="0"/>
                  <a:pt x="1184372" y="633096"/>
                  <a:pt x="1184372" y="1005841"/>
                </a:cubicBezTo>
                <a:cubicBezTo>
                  <a:pt x="1184372" y="1378586"/>
                  <a:pt x="919243" y="1593670"/>
                  <a:pt x="592189" y="1593670"/>
                </a:cubicBezTo>
                <a:cubicBezTo>
                  <a:pt x="265135" y="1593670"/>
                  <a:pt x="1457" y="1271453"/>
                  <a:pt x="6" y="1005841"/>
                </a:cubicBezTo>
                <a:close/>
              </a:path>
            </a:pathLst>
          </a:custGeom>
          <a:solidFill>
            <a:srgbClr val="FFCC99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 2"/>
          <p:cNvSpPr/>
          <p:nvPr/>
        </p:nvSpPr>
        <p:spPr>
          <a:xfrm>
            <a:off x="7303852" y="4323344"/>
            <a:ext cx="714102" cy="993298"/>
          </a:xfrm>
          <a:custGeom>
            <a:avLst/>
            <a:gdLst>
              <a:gd name="connsiteX0" fmla="*/ 0 w 1184365"/>
              <a:gd name="connsiteY0" fmla="*/ 674915 h 1349829"/>
              <a:gd name="connsiteX1" fmla="*/ 592183 w 1184365"/>
              <a:gd name="connsiteY1" fmla="*/ 0 h 1349829"/>
              <a:gd name="connsiteX2" fmla="*/ 1184366 w 1184365"/>
              <a:gd name="connsiteY2" fmla="*/ 674915 h 1349829"/>
              <a:gd name="connsiteX3" fmla="*/ 592183 w 1184365"/>
              <a:gd name="connsiteY3" fmla="*/ 1349830 h 1349829"/>
              <a:gd name="connsiteX4" fmla="*/ 0 w 1184365"/>
              <a:gd name="connsiteY4" fmla="*/ 674915 h 1349829"/>
              <a:gd name="connsiteX0" fmla="*/ 6 w 1184372"/>
              <a:gd name="connsiteY0" fmla="*/ 1005841 h 1680756"/>
              <a:gd name="connsiteX1" fmla="*/ 583481 w 1184372"/>
              <a:gd name="connsiteY1" fmla="*/ 0 h 1680756"/>
              <a:gd name="connsiteX2" fmla="*/ 1184372 w 1184372"/>
              <a:gd name="connsiteY2" fmla="*/ 1005841 h 1680756"/>
              <a:gd name="connsiteX3" fmla="*/ 592189 w 1184372"/>
              <a:gd name="connsiteY3" fmla="*/ 1680756 h 1680756"/>
              <a:gd name="connsiteX4" fmla="*/ 6 w 1184372"/>
              <a:gd name="connsiteY4" fmla="*/ 1005841 h 1680756"/>
              <a:gd name="connsiteX0" fmla="*/ 6 w 1184372"/>
              <a:gd name="connsiteY0" fmla="*/ 1005841 h 1593670"/>
              <a:gd name="connsiteX1" fmla="*/ 583481 w 1184372"/>
              <a:gd name="connsiteY1" fmla="*/ 0 h 1593670"/>
              <a:gd name="connsiteX2" fmla="*/ 1184372 w 1184372"/>
              <a:gd name="connsiteY2" fmla="*/ 1005841 h 1593670"/>
              <a:gd name="connsiteX3" fmla="*/ 592189 w 1184372"/>
              <a:gd name="connsiteY3" fmla="*/ 1593670 h 1593670"/>
              <a:gd name="connsiteX4" fmla="*/ 6 w 1184372"/>
              <a:gd name="connsiteY4" fmla="*/ 1005841 h 159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372" h="1593670">
                <a:moveTo>
                  <a:pt x="6" y="1005841"/>
                </a:moveTo>
                <a:cubicBezTo>
                  <a:pt x="-1445" y="740229"/>
                  <a:pt x="256427" y="0"/>
                  <a:pt x="583481" y="0"/>
                </a:cubicBezTo>
                <a:cubicBezTo>
                  <a:pt x="910535" y="0"/>
                  <a:pt x="1184372" y="633096"/>
                  <a:pt x="1184372" y="1005841"/>
                </a:cubicBezTo>
                <a:cubicBezTo>
                  <a:pt x="1184372" y="1378586"/>
                  <a:pt x="919243" y="1593670"/>
                  <a:pt x="592189" y="1593670"/>
                </a:cubicBezTo>
                <a:cubicBezTo>
                  <a:pt x="265135" y="1593670"/>
                  <a:pt x="1457" y="1271453"/>
                  <a:pt x="6" y="1005841"/>
                </a:cubicBezTo>
                <a:close/>
              </a:path>
            </a:pathLst>
          </a:custGeom>
          <a:solidFill>
            <a:srgbClr val="FFCC99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Elipsa 11"/>
          <p:cNvSpPr/>
          <p:nvPr/>
        </p:nvSpPr>
        <p:spPr>
          <a:xfrm>
            <a:off x="4906813" y="1308463"/>
            <a:ext cx="540000" cy="685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Strelica zakrivljena dolje 12"/>
          <p:cNvSpPr/>
          <p:nvPr/>
        </p:nvSpPr>
        <p:spPr>
          <a:xfrm flipH="1">
            <a:off x="2245073" y="829749"/>
            <a:ext cx="2931740" cy="444137"/>
          </a:xfrm>
          <a:prstGeom prst="curved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cxnSp>
        <p:nvCxnSpPr>
          <p:cNvPr id="14" name="Ravni poveznik 13"/>
          <p:cNvCxnSpPr/>
          <p:nvPr/>
        </p:nvCxnSpPr>
        <p:spPr>
          <a:xfrm flipH="1">
            <a:off x="6575411" y="4183689"/>
            <a:ext cx="514934" cy="130628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flipH="1">
            <a:off x="7394016" y="4183689"/>
            <a:ext cx="505097" cy="138466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Pravokutnik 15"/>
          <p:cNvSpPr/>
          <p:nvPr/>
        </p:nvSpPr>
        <p:spPr>
          <a:xfrm>
            <a:off x="4522953" y="2397828"/>
            <a:ext cx="39944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/>
              <a:t>2. Oduzmi do desetice.</a:t>
            </a:r>
          </a:p>
        </p:txBody>
      </p:sp>
      <p:cxnSp>
        <p:nvCxnSpPr>
          <p:cNvPr id="17" name="Ravni poveznik 16"/>
          <p:cNvCxnSpPr/>
          <p:nvPr/>
        </p:nvCxnSpPr>
        <p:spPr>
          <a:xfrm flipH="1">
            <a:off x="5390959" y="4561865"/>
            <a:ext cx="400470" cy="85285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 flipH="1">
            <a:off x="5656188" y="4988292"/>
            <a:ext cx="436639" cy="9582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>
            <a:off x="4638496" y="4509174"/>
            <a:ext cx="436639" cy="9582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Pravokutnik 19"/>
          <p:cNvSpPr/>
          <p:nvPr/>
        </p:nvSpPr>
        <p:spPr>
          <a:xfrm>
            <a:off x="8885970" y="1995926"/>
            <a:ext cx="32921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/>
              <a:t>3. Oduzmi ostatak.</a:t>
            </a: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4" t="49514" r="60932" b="19634"/>
          <a:stretch/>
        </p:blipFill>
        <p:spPr>
          <a:xfrm flipH="1">
            <a:off x="10295128" y="5326675"/>
            <a:ext cx="1896872" cy="1672936"/>
          </a:xfrm>
          <a:prstGeom prst="rect">
            <a:avLst/>
          </a:prstGeom>
        </p:spPr>
      </p:pic>
      <p:sp>
        <p:nvSpPr>
          <p:cNvPr id="22" name="Zaobljeni pravokutni oblačić 21"/>
          <p:cNvSpPr/>
          <p:nvPr/>
        </p:nvSpPr>
        <p:spPr>
          <a:xfrm>
            <a:off x="8248346" y="4473510"/>
            <a:ext cx="2753545" cy="548469"/>
          </a:xfrm>
          <a:prstGeom prst="wedgeRoundRectCallout">
            <a:avLst>
              <a:gd name="adj1" fmla="val 38694"/>
              <a:gd name="adj2" fmla="val 9796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rgbClr val="0070C0"/>
                </a:solidFill>
              </a:rPr>
              <a:t>I to je sva mudrost!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1367543" y="3101624"/>
            <a:ext cx="36471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/>
              <a:t>1. Rastavi umanjitelj.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3794519" y="1208241"/>
            <a:ext cx="29322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12 - 2 - 3 =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6653580" y="1232330"/>
            <a:ext cx="27446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10 - 3 = </a:t>
            </a:r>
            <a:r>
              <a:rPr lang="sr-Latn-CS" altLang="sr-Latn-R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Slika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47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3" grpId="0" animBg="1"/>
      <p:bldP spid="16" grpId="0"/>
      <p:bldP spid="20" grpId="0"/>
      <p:bldP spid="22" grpId="0" animBg="1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lika 7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4" t="-3450" r="14973" b="3450"/>
          <a:stretch/>
        </p:blipFill>
        <p:spPr>
          <a:xfrm>
            <a:off x="137160" y="3445059"/>
            <a:ext cx="12054840" cy="3412941"/>
          </a:xfrm>
          <a:prstGeom prst="rect">
            <a:avLst/>
          </a:prstGeom>
        </p:spPr>
      </p:pic>
      <p:sp>
        <p:nvSpPr>
          <p:cNvPr id="75" name="Naslov 1"/>
          <p:cNvSpPr txBox="1">
            <a:spLocks/>
          </p:cNvSpPr>
          <p:nvPr/>
        </p:nvSpPr>
        <p:spPr>
          <a:xfrm>
            <a:off x="213804" y="375881"/>
            <a:ext cx="7915212" cy="1151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hr-HR" sz="3600" b="1" dirty="0"/>
              <a:t>Ovako to izgleda na brojevnoj crti.</a:t>
            </a:r>
          </a:p>
          <a:p>
            <a:pPr algn="l">
              <a:lnSpc>
                <a:spcPct val="120000"/>
              </a:lnSpc>
            </a:pPr>
            <a:endParaRPr lang="hr-HR" sz="3200" b="1" dirty="0"/>
          </a:p>
        </p:txBody>
      </p:sp>
      <p:sp>
        <p:nvSpPr>
          <p:cNvPr id="76" name="Pravokutnik 75"/>
          <p:cNvSpPr/>
          <p:nvPr/>
        </p:nvSpPr>
        <p:spPr>
          <a:xfrm>
            <a:off x="4698455" y="5528533"/>
            <a:ext cx="9433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8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77" name="Rectangle 29"/>
          <p:cNvSpPr>
            <a:spLocks noChangeArrowheads="1"/>
          </p:cNvSpPr>
          <p:nvPr/>
        </p:nvSpPr>
        <p:spPr bwMode="auto">
          <a:xfrm>
            <a:off x="1943611" y="2206508"/>
            <a:ext cx="219600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4400" dirty="0"/>
              <a:t>11 - 3 =</a:t>
            </a:r>
            <a:endParaRPr lang="hr-HR" altLang="sr-Latn-RS" sz="4400" dirty="0"/>
          </a:p>
        </p:txBody>
      </p:sp>
      <p:sp>
        <p:nvSpPr>
          <p:cNvPr id="78" name="Pravokutnik 77"/>
          <p:cNvSpPr/>
          <p:nvPr/>
        </p:nvSpPr>
        <p:spPr>
          <a:xfrm>
            <a:off x="3990894" y="2188760"/>
            <a:ext cx="28903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11 - 1 - 2 =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Pravokutnik 78"/>
          <p:cNvSpPr/>
          <p:nvPr/>
        </p:nvSpPr>
        <p:spPr>
          <a:xfrm>
            <a:off x="6849955" y="2212849"/>
            <a:ext cx="27446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10 - 2 = </a:t>
            </a:r>
            <a:r>
              <a:rPr lang="sr-Latn-CS" altLang="sr-Latn-R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Elipsa 79"/>
          <p:cNvSpPr/>
          <p:nvPr/>
        </p:nvSpPr>
        <p:spPr>
          <a:xfrm>
            <a:off x="5877628" y="4312358"/>
            <a:ext cx="473318" cy="64382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2" name="Slika 8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975" y="4208516"/>
            <a:ext cx="986959" cy="335375"/>
          </a:xfrm>
          <a:prstGeom prst="rect">
            <a:avLst/>
          </a:prstGeom>
        </p:spPr>
      </p:pic>
      <p:pic>
        <p:nvPicPr>
          <p:cNvPr id="83" name="Slika 8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995" y="4230238"/>
            <a:ext cx="882103" cy="299744"/>
          </a:xfrm>
          <a:prstGeom prst="rect">
            <a:avLst/>
          </a:prstGeom>
        </p:spPr>
      </p:pic>
      <p:pic>
        <p:nvPicPr>
          <p:cNvPr id="84" name="Slika 8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887" y="4208516"/>
            <a:ext cx="986959" cy="335375"/>
          </a:xfrm>
          <a:prstGeom prst="rect">
            <a:avLst/>
          </a:prstGeom>
        </p:spPr>
      </p:pic>
      <p:cxnSp>
        <p:nvCxnSpPr>
          <p:cNvPr id="85" name="Straight Arrow Connector 32"/>
          <p:cNvCxnSpPr>
            <a:endCxn id="83" idx="1"/>
          </p:cNvCxnSpPr>
          <p:nvPr/>
        </p:nvCxnSpPr>
        <p:spPr>
          <a:xfrm flipH="1">
            <a:off x="5197995" y="2849770"/>
            <a:ext cx="107442" cy="15303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32"/>
          <p:cNvCxnSpPr>
            <a:endCxn id="84" idx="0"/>
          </p:cNvCxnSpPr>
          <p:nvPr/>
        </p:nvCxnSpPr>
        <p:spPr>
          <a:xfrm flipH="1">
            <a:off x="3819367" y="2849770"/>
            <a:ext cx="4209065" cy="13587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Slika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367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1"/>
          <p:cNvSpPr txBox="1">
            <a:spLocks/>
          </p:cNvSpPr>
          <p:nvPr/>
        </p:nvSpPr>
        <p:spPr>
          <a:xfrm>
            <a:off x="218593" y="1321051"/>
            <a:ext cx="11082528" cy="506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hr-HR" sz="3200" b="1" dirty="0"/>
              <a:t>Promisli na koja dva broja treba rastaviti umanjitelje u ovim zadatcima. Zadatke izračunaj.</a:t>
            </a:r>
          </a:p>
          <a:p>
            <a:pPr algn="l">
              <a:lnSpc>
                <a:spcPct val="120000"/>
              </a:lnSpc>
            </a:pPr>
            <a:endParaRPr lang="hr-HR" sz="3200" b="1" dirty="0"/>
          </a:p>
        </p:txBody>
      </p:sp>
      <p:sp>
        <p:nvSpPr>
          <p:cNvPr id="4" name="Pravokutnik 3"/>
          <p:cNvSpPr/>
          <p:nvPr/>
        </p:nvSpPr>
        <p:spPr>
          <a:xfrm>
            <a:off x="257394" y="1361909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12 - 7 =</a:t>
            </a:r>
          </a:p>
        </p:txBody>
      </p:sp>
      <p:sp>
        <p:nvSpPr>
          <p:cNvPr id="5" name="Pravokutnik 4"/>
          <p:cNvSpPr/>
          <p:nvPr/>
        </p:nvSpPr>
        <p:spPr>
          <a:xfrm>
            <a:off x="257394" y="3072633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16 - 8 =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604274" y="1364386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13 - 6 =</a:t>
            </a:r>
          </a:p>
        </p:txBody>
      </p:sp>
      <p:sp>
        <p:nvSpPr>
          <p:cNvPr id="7" name="Pravokutnik 6"/>
          <p:cNvSpPr/>
          <p:nvPr/>
        </p:nvSpPr>
        <p:spPr>
          <a:xfrm>
            <a:off x="6595130" y="4775586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11 - 4 =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540348" y="3074920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15 - 9 =</a:t>
            </a:r>
          </a:p>
        </p:txBody>
      </p:sp>
      <p:sp>
        <p:nvSpPr>
          <p:cNvPr id="11" name="Pravokutnik 10"/>
          <p:cNvSpPr/>
          <p:nvPr/>
        </p:nvSpPr>
        <p:spPr>
          <a:xfrm>
            <a:off x="247945" y="4785304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14 - 6 =</a:t>
            </a:r>
          </a:p>
        </p:txBody>
      </p:sp>
      <p:sp>
        <p:nvSpPr>
          <p:cNvPr id="12" name="Pravokutnik 11"/>
          <p:cNvSpPr/>
          <p:nvPr/>
        </p:nvSpPr>
        <p:spPr>
          <a:xfrm>
            <a:off x="1748157" y="1361163"/>
            <a:ext cx="2153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12 - 2 - 5 =</a:t>
            </a:r>
          </a:p>
        </p:txBody>
      </p:sp>
      <p:sp>
        <p:nvSpPr>
          <p:cNvPr id="13" name="Pravokutnik 12"/>
          <p:cNvSpPr/>
          <p:nvPr/>
        </p:nvSpPr>
        <p:spPr>
          <a:xfrm>
            <a:off x="8110008" y="1357683"/>
            <a:ext cx="2153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13 - 3 - 3 =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8110008" y="4763031"/>
            <a:ext cx="2153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11 - 1 - 3 =</a:t>
            </a:r>
          </a:p>
        </p:txBody>
      </p:sp>
      <p:sp>
        <p:nvSpPr>
          <p:cNvPr id="15" name="Pravokutnik 14"/>
          <p:cNvSpPr/>
          <p:nvPr/>
        </p:nvSpPr>
        <p:spPr>
          <a:xfrm>
            <a:off x="8001593" y="3072462"/>
            <a:ext cx="2153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15 - 5 - 4 =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1732129" y="4782882"/>
            <a:ext cx="2153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14 - 4 - 2 =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1705848" y="3084288"/>
            <a:ext cx="2153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16 - 6 - 2 =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3761614" y="1368274"/>
            <a:ext cx="19078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10 - 5 = </a:t>
            </a:r>
            <a:r>
              <a:rPr lang="hr-HR" sz="36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10159719" y="1350949"/>
            <a:ext cx="18036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10 - 3 =</a:t>
            </a:r>
            <a:r>
              <a:rPr lang="hr-HR" sz="36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3851962" y="3084288"/>
            <a:ext cx="19078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10 - 2 =</a:t>
            </a:r>
            <a:r>
              <a:rPr lang="hr-HR" sz="3600" b="1" dirty="0">
                <a:solidFill>
                  <a:srgbClr val="C00000"/>
                </a:solidFill>
              </a:rPr>
              <a:t> 8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10159719" y="4749483"/>
            <a:ext cx="18036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10 - 3 =</a:t>
            </a:r>
            <a:r>
              <a:rPr lang="hr-HR" sz="36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3781464" y="4782882"/>
            <a:ext cx="19078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10 - 2 = </a:t>
            </a:r>
            <a:r>
              <a:rPr lang="hr-HR" sz="36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10055523" y="3072462"/>
            <a:ext cx="19078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10 - 4 = </a:t>
            </a:r>
            <a:r>
              <a:rPr lang="hr-HR" sz="3600" b="1" dirty="0">
                <a:solidFill>
                  <a:srgbClr val="C00000"/>
                </a:solidFill>
              </a:rPr>
              <a:t>6</a:t>
            </a:r>
          </a:p>
        </p:txBody>
      </p:sp>
      <p:pic>
        <p:nvPicPr>
          <p:cNvPr id="24" name="Slika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Pravokutnik 24"/>
          <p:cNvSpPr/>
          <p:nvPr/>
        </p:nvSpPr>
        <p:spPr>
          <a:xfrm>
            <a:off x="716381" y="2196242"/>
            <a:ext cx="1061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dirty="0">
                <a:solidFill>
                  <a:srgbClr val="C00000"/>
                </a:solidFill>
              </a:rPr>
              <a:t>2 i 5</a:t>
            </a:r>
          </a:p>
        </p:txBody>
      </p:sp>
      <p:sp>
        <p:nvSpPr>
          <p:cNvPr id="26" name="Pravokutnik 25"/>
          <p:cNvSpPr/>
          <p:nvPr/>
        </p:nvSpPr>
        <p:spPr>
          <a:xfrm>
            <a:off x="741634" y="3970986"/>
            <a:ext cx="1061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dirty="0">
                <a:solidFill>
                  <a:srgbClr val="C00000"/>
                </a:solidFill>
              </a:rPr>
              <a:t>6 i 2</a:t>
            </a:r>
          </a:p>
        </p:txBody>
      </p:sp>
      <p:sp>
        <p:nvSpPr>
          <p:cNvPr id="27" name="Pravokutnik 26"/>
          <p:cNvSpPr/>
          <p:nvPr/>
        </p:nvSpPr>
        <p:spPr>
          <a:xfrm>
            <a:off x="7103281" y="2212651"/>
            <a:ext cx="1061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dirty="0">
                <a:solidFill>
                  <a:srgbClr val="C00000"/>
                </a:solidFill>
              </a:rPr>
              <a:t>3 i 3</a:t>
            </a:r>
          </a:p>
        </p:txBody>
      </p:sp>
      <p:sp>
        <p:nvSpPr>
          <p:cNvPr id="28" name="Pravokutnik 27"/>
          <p:cNvSpPr/>
          <p:nvPr/>
        </p:nvSpPr>
        <p:spPr>
          <a:xfrm>
            <a:off x="741634" y="5607381"/>
            <a:ext cx="1061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dirty="0">
                <a:solidFill>
                  <a:srgbClr val="C00000"/>
                </a:solidFill>
              </a:rPr>
              <a:t>4 i 2</a:t>
            </a:r>
          </a:p>
        </p:txBody>
      </p:sp>
      <p:sp>
        <p:nvSpPr>
          <p:cNvPr id="29" name="Pravokutnik 28"/>
          <p:cNvSpPr/>
          <p:nvPr/>
        </p:nvSpPr>
        <p:spPr>
          <a:xfrm>
            <a:off x="7084355" y="3948167"/>
            <a:ext cx="1061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dirty="0">
                <a:solidFill>
                  <a:srgbClr val="C00000"/>
                </a:solidFill>
              </a:rPr>
              <a:t>5 i 4</a:t>
            </a:r>
          </a:p>
        </p:txBody>
      </p:sp>
      <p:sp>
        <p:nvSpPr>
          <p:cNvPr id="30" name="Pravokutnik 29"/>
          <p:cNvSpPr/>
          <p:nvPr/>
        </p:nvSpPr>
        <p:spPr>
          <a:xfrm>
            <a:off x="7120493" y="5623366"/>
            <a:ext cx="1061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dirty="0">
                <a:solidFill>
                  <a:srgbClr val="C00000"/>
                </a:solidFill>
              </a:rPr>
              <a:t>1 i 3</a:t>
            </a:r>
          </a:p>
        </p:txBody>
      </p:sp>
      <p:cxnSp>
        <p:nvCxnSpPr>
          <p:cNvPr id="31" name="Straight Arrow Connector 31"/>
          <p:cNvCxnSpPr/>
          <p:nvPr/>
        </p:nvCxnSpPr>
        <p:spPr>
          <a:xfrm flipH="1">
            <a:off x="976343" y="1907718"/>
            <a:ext cx="180464" cy="3774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2"/>
          <p:cNvCxnSpPr/>
          <p:nvPr/>
        </p:nvCxnSpPr>
        <p:spPr>
          <a:xfrm>
            <a:off x="1330297" y="1907718"/>
            <a:ext cx="180411" cy="3683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1"/>
          <p:cNvCxnSpPr/>
          <p:nvPr/>
        </p:nvCxnSpPr>
        <p:spPr>
          <a:xfrm flipH="1">
            <a:off x="7367112" y="1906342"/>
            <a:ext cx="180464" cy="3774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2"/>
          <p:cNvCxnSpPr/>
          <p:nvPr/>
        </p:nvCxnSpPr>
        <p:spPr>
          <a:xfrm>
            <a:off x="7721066" y="1906342"/>
            <a:ext cx="180411" cy="3683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1"/>
          <p:cNvCxnSpPr/>
          <p:nvPr/>
        </p:nvCxnSpPr>
        <p:spPr>
          <a:xfrm flipH="1">
            <a:off x="993721" y="3636067"/>
            <a:ext cx="180464" cy="3774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2"/>
          <p:cNvCxnSpPr/>
          <p:nvPr/>
        </p:nvCxnSpPr>
        <p:spPr>
          <a:xfrm>
            <a:off x="1347675" y="3636067"/>
            <a:ext cx="180411" cy="3683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1"/>
          <p:cNvCxnSpPr/>
          <p:nvPr/>
        </p:nvCxnSpPr>
        <p:spPr>
          <a:xfrm flipH="1">
            <a:off x="1013850" y="5317415"/>
            <a:ext cx="180464" cy="3774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2"/>
          <p:cNvCxnSpPr/>
          <p:nvPr/>
        </p:nvCxnSpPr>
        <p:spPr>
          <a:xfrm>
            <a:off x="1347675" y="5326559"/>
            <a:ext cx="180411" cy="3683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31"/>
          <p:cNvCxnSpPr/>
          <p:nvPr/>
        </p:nvCxnSpPr>
        <p:spPr>
          <a:xfrm flipH="1">
            <a:off x="7297294" y="3641086"/>
            <a:ext cx="180464" cy="3774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32"/>
          <p:cNvCxnSpPr/>
          <p:nvPr/>
        </p:nvCxnSpPr>
        <p:spPr>
          <a:xfrm>
            <a:off x="7651248" y="3641086"/>
            <a:ext cx="180411" cy="3683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31"/>
          <p:cNvCxnSpPr/>
          <p:nvPr/>
        </p:nvCxnSpPr>
        <p:spPr>
          <a:xfrm flipH="1">
            <a:off x="7386936" y="5317415"/>
            <a:ext cx="180464" cy="3774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32"/>
          <p:cNvCxnSpPr/>
          <p:nvPr/>
        </p:nvCxnSpPr>
        <p:spPr>
          <a:xfrm>
            <a:off x="7740890" y="5317415"/>
            <a:ext cx="180411" cy="3683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92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5008" y="383413"/>
            <a:ext cx="10515600" cy="1325563"/>
          </a:xfrm>
        </p:spPr>
        <p:txBody>
          <a:bodyPr/>
          <a:lstStyle/>
          <a:p>
            <a:r>
              <a:rPr lang="hr-HR" dirty="0"/>
              <a:t>Izračunaj i riješi </a:t>
            </a:r>
            <a:r>
              <a:rPr lang="hr-HR" dirty="0">
                <a:hlinkClick r:id="rId2"/>
              </a:rPr>
              <a:t>igricu</a:t>
            </a:r>
            <a:r>
              <a:rPr lang="hr-HR" dirty="0"/>
              <a:t>!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662" y="2506662"/>
            <a:ext cx="4351338" cy="4351338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0906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283</Words>
  <Application>Microsoft Office PowerPoint</Application>
  <PresentationFormat>Široki zaslon</PresentationFormat>
  <Paragraphs>65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Izračunaj i riješi igricu!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Vlatka Benki Brkić</dc:creator>
  <cp:lastModifiedBy>Marija Kovač</cp:lastModifiedBy>
  <cp:revision>33</cp:revision>
  <dcterms:created xsi:type="dcterms:W3CDTF">2019-08-22T14:35:27Z</dcterms:created>
  <dcterms:modified xsi:type="dcterms:W3CDTF">2020-04-25T14:18:34Z</dcterms:modified>
</cp:coreProperties>
</file>